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notesSlides/notesSlide2.xml" ContentType="application/vnd.openxmlformats-officedocument.presentationml.notesSlide+xml"/>
  <Override PartName="/ppt/diagrams/drawing2.xml" ContentType="application/vnd.ms-office.drawingml.diagramDrawing+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Layouts/slideLayout6.xml" ContentType="application/vnd.openxmlformats-officedocument.presentationml.slideLayout+xml"/>
  <Override PartName="/ppt/diagrams/quickStyle2.xml" ContentType="application/vnd.openxmlformats-officedocument.drawingml.diagramStyle+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diagrams/layout5.xml" ContentType="application/vnd.openxmlformats-officedocument.drawingml.diagramLayout+xml"/>
  <Override PartName="/ppt/diagrams/layout3.xml" ContentType="application/vnd.openxmlformats-officedocument.drawingml.diagramLayout+xml"/>
  <Override PartName="/ppt/diagrams/data4.xml" ContentType="application/vnd.openxmlformats-officedocument.drawingml.diagramData+xml"/>
  <Override PartName="/ppt/diagrams/layout1.xml" ContentType="application/vnd.openxmlformats-officedocument.drawingml.diagramLayout+xml"/>
  <Override PartName="/ppt/diagrams/data2.xml" ContentType="application/vnd.openxmlformats-officedocument.drawingml.diagramData+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colors4.xml" ContentType="application/vnd.openxmlformats-officedocument.drawingml.diagramColor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diagrams/colors2.xml" ContentType="application/vnd.openxmlformats-officedocument.drawingml.diagramColors+xml"/>
  <Override PartName="/ppt/notesSlides/notesSlide1.xml" ContentType="application/vnd.openxmlformats-officedocument.presentationml.notesSlide+xml"/>
  <Override PartName="/ppt/diagrams/quickStyle5.xml" ContentType="application/vnd.openxmlformats-officedocument.drawingml.diagramStyle+xml"/>
  <Override PartName="/ppt/diagrams/drawing3.xml" ContentType="application/vnd.ms-office.drawingml.diagramDrawing+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iagrams/quickStyle3.xml" ContentType="application/vnd.openxmlformats-officedocument.drawingml.diagramStyle+xml"/>
  <Override PartName="/ppt/diagrams/drawing1.xml" ContentType="application/vnd.ms-office.drawingml.diagramDrawing+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diagrams/quickStyle1.xml" ContentType="application/vnd.openxmlformats-officedocument.drawingml.diagramStyle+xml"/>
  <Default Extension="emf" ContentType="image/x-emf"/>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diagrams/layout4.xml" ContentType="application/vnd.openxmlformats-officedocument.drawingml.diagramLayout+xml"/>
  <Default Extension="wdp" ContentType="image/vnd.ms-photo"/>
  <Override PartName="/ppt/slideLayouts/slideLayout10.xml" ContentType="application/vnd.openxmlformats-officedocument.presentationml.slideLayout+xml"/>
  <Override PartName="/ppt/diagrams/layout2.xml" ContentType="application/vnd.openxmlformats-officedocument.drawingml.diagramLayout+xml"/>
  <Default Extension="gif" ContentType="image/gif"/>
  <Override PartName="/ppt/diagrams/data5.xml" ContentType="application/vnd.openxmlformats-officedocument.drawingml.diagramData+xml"/>
  <Override PartName="/ppt/diagrams/data3.xml" ContentType="application/vnd.openxmlformats-officedocument.drawingml.diagramData+xml"/>
  <Override PartName="/ppt/diagrams/colors5.xml" ContentType="application/vnd.openxmlformats-officedocument.drawingml.diagramColors+xml"/>
  <Override PartName="/ppt/slides/slide8.xml" ContentType="application/vnd.openxmlformats-officedocument.presentationml.slide+xml"/>
  <Override PartName="/ppt/slides/slide49.xml" ContentType="application/vnd.openxmlformats-officedocument.presentationml.slide+xml"/>
  <Override PartName="/ppt/diagrams/data1.xml" ContentType="application/vnd.openxmlformats-officedocument.drawingml.diagramData+xml"/>
  <Override PartName="/ppt/diagrams/colors3.xml" ContentType="application/vnd.openxmlformats-officedocument.drawingml.diagramColors+xml"/>
  <Override PartName="/docProps/core.xml" ContentType="application/vnd.openxmlformats-package.core-properties+xml"/>
  <Override PartName="/ppt/diagrams/drawing4.xml" ContentType="application/vnd.ms-office.drawingml.diagramDrawing+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diagrams/quickStyle4.xml" ContentType="application/vnd.openxmlformats-officedocument.drawingml.diagramStyle+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2"/>
  </p:notesMasterIdLst>
  <p:sldIdLst>
    <p:sldId id="256" r:id="rId2"/>
    <p:sldId id="271" r:id="rId3"/>
    <p:sldId id="343" r:id="rId4"/>
    <p:sldId id="350" r:id="rId5"/>
    <p:sldId id="345" r:id="rId6"/>
    <p:sldId id="334" r:id="rId7"/>
    <p:sldId id="337" r:id="rId8"/>
    <p:sldId id="338" r:id="rId9"/>
    <p:sldId id="339" r:id="rId10"/>
    <p:sldId id="340" r:id="rId11"/>
    <p:sldId id="341" r:id="rId12"/>
    <p:sldId id="344" r:id="rId13"/>
    <p:sldId id="351" r:id="rId14"/>
    <p:sldId id="283" r:id="rId15"/>
    <p:sldId id="290" r:id="rId16"/>
    <p:sldId id="298" r:id="rId17"/>
    <p:sldId id="291" r:id="rId18"/>
    <p:sldId id="299" r:id="rId19"/>
    <p:sldId id="292" r:id="rId20"/>
    <p:sldId id="293" r:id="rId21"/>
    <p:sldId id="300" r:id="rId22"/>
    <p:sldId id="294" r:id="rId23"/>
    <p:sldId id="346" r:id="rId24"/>
    <p:sldId id="347" r:id="rId25"/>
    <p:sldId id="348" r:id="rId26"/>
    <p:sldId id="349" r:id="rId27"/>
    <p:sldId id="375" r:id="rId28"/>
    <p:sldId id="376" r:id="rId29"/>
    <p:sldId id="377" r:id="rId30"/>
    <p:sldId id="378" r:id="rId31"/>
    <p:sldId id="379" r:id="rId32"/>
    <p:sldId id="312" r:id="rId33"/>
    <p:sldId id="322" r:id="rId34"/>
    <p:sldId id="320" r:id="rId35"/>
    <p:sldId id="321" r:id="rId36"/>
    <p:sldId id="352" r:id="rId37"/>
    <p:sldId id="355" r:id="rId38"/>
    <p:sldId id="356" r:id="rId39"/>
    <p:sldId id="358" r:id="rId40"/>
    <p:sldId id="359" r:id="rId41"/>
    <p:sldId id="361" r:id="rId42"/>
    <p:sldId id="362" r:id="rId43"/>
    <p:sldId id="363" r:id="rId44"/>
    <p:sldId id="364" r:id="rId45"/>
    <p:sldId id="366" r:id="rId46"/>
    <p:sldId id="367" r:id="rId47"/>
    <p:sldId id="368" r:id="rId48"/>
    <p:sldId id="370" r:id="rId49"/>
    <p:sldId id="371" r:id="rId50"/>
    <p:sldId id="372" r:id="rId51"/>
    <p:sldId id="380" r:id="rId52"/>
    <p:sldId id="383" r:id="rId53"/>
    <p:sldId id="381" r:id="rId54"/>
    <p:sldId id="353" r:id="rId55"/>
    <p:sldId id="373" r:id="rId56"/>
    <p:sldId id="374" r:id="rId57"/>
    <p:sldId id="331" r:id="rId58"/>
    <p:sldId id="354" r:id="rId59"/>
    <p:sldId id="342" r:id="rId60"/>
    <p:sldId id="324" r:id="rId6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 uri="{2D200454-40CA-4A62-9FC3-DE9A4176ACB9}">
      <p15:notesGuideLst xmlns:p15="http://schemas.microsoft.com/office/powerpoint/2012/main" xmlns="">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autoAdjust="0"/>
    <p:restoredTop sz="94576" autoAdjust="0"/>
  </p:normalViewPr>
  <p:slideViewPr>
    <p:cSldViewPr>
      <p:cViewPr varScale="1">
        <p:scale>
          <a:sx n="65" d="100"/>
          <a:sy n="65" d="100"/>
        </p:scale>
        <p:origin x="-1440" y="-108"/>
      </p:cViewPr>
      <p:guideLst>
        <p:guide orient="horz" pos="2160"/>
        <p:guide pos="2880"/>
      </p:guideLst>
    </p:cSldViewPr>
  </p:slideViewPr>
  <p:outlineViewPr>
    <p:cViewPr>
      <p:scale>
        <a:sx n="33" d="100"/>
        <a:sy n="33" d="100"/>
      </p:scale>
      <p:origin x="0" y="3744"/>
    </p:cViewPr>
  </p:outlineViewPr>
  <p:notesTextViewPr>
    <p:cViewPr>
      <p:scale>
        <a:sx n="100" d="100"/>
        <a:sy n="100" d="100"/>
      </p:scale>
      <p:origin x="0" y="0"/>
    </p:cViewPr>
  </p:notesTextViewPr>
  <p:sorterViewPr>
    <p:cViewPr>
      <p:scale>
        <a:sx n="66" d="100"/>
        <a:sy n="66" d="100"/>
      </p:scale>
      <p:origin x="0" y="1872"/>
    </p:cViewPr>
  </p:sorterViewPr>
  <p:notesViewPr>
    <p:cSldViewPr>
      <p:cViewPr varScale="1">
        <p:scale>
          <a:sx n="56" d="100"/>
          <a:sy n="56" d="100"/>
        </p:scale>
        <p:origin x="-2544" y="-84"/>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A69EDE2-22D8-4FB2-81E4-3AB8C4ACE847}"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IN"/>
        </a:p>
      </dgm:t>
    </dgm:pt>
    <dgm:pt modelId="{9246C38F-CD6B-4457-8086-AA90095BBC6D}">
      <dgm:prSet/>
      <dgm:spPr/>
      <dgm:t>
        <a:bodyPr/>
        <a:lstStyle/>
        <a:p>
          <a:pPr rtl="0"/>
          <a:r>
            <a:rPr lang="en-US" smtClean="0"/>
            <a:t>Cloud Computing</a:t>
          </a:r>
          <a:endParaRPr lang="en-IN"/>
        </a:p>
      </dgm:t>
    </dgm:pt>
    <dgm:pt modelId="{27AB60AC-6E6A-4AD1-9F20-8F3A00643B79}" type="parTrans" cxnId="{5759D0A2-5B47-457A-87E4-E599E8DC3F28}">
      <dgm:prSet/>
      <dgm:spPr/>
      <dgm:t>
        <a:bodyPr/>
        <a:lstStyle/>
        <a:p>
          <a:endParaRPr lang="en-IN"/>
        </a:p>
      </dgm:t>
    </dgm:pt>
    <dgm:pt modelId="{D77CB77A-44CA-441E-B9ED-6BE3C20F2A2B}" type="sibTrans" cxnId="{5759D0A2-5B47-457A-87E4-E599E8DC3F28}">
      <dgm:prSet/>
      <dgm:spPr/>
      <dgm:t>
        <a:bodyPr/>
        <a:lstStyle/>
        <a:p>
          <a:endParaRPr lang="en-IN"/>
        </a:p>
      </dgm:t>
    </dgm:pt>
    <dgm:pt modelId="{9D2757C6-2985-4C30-8370-49684C9B7852}">
      <dgm:prSet/>
      <dgm:spPr/>
      <dgm:t>
        <a:bodyPr/>
        <a:lstStyle/>
        <a:p>
          <a:pPr rtl="0"/>
          <a:r>
            <a:rPr lang="en-US" smtClean="0"/>
            <a:t>Wireless communication technologies (such as smart mobile phones, QR code, RFID and telematics tracking).</a:t>
          </a:r>
          <a:endParaRPr lang="en-IN"/>
        </a:p>
      </dgm:t>
    </dgm:pt>
    <dgm:pt modelId="{DC70914C-9130-4A7C-AF84-19EDBAE67F5A}" type="parTrans" cxnId="{287081C1-B347-4E65-BA33-E95151820C88}">
      <dgm:prSet/>
      <dgm:spPr/>
      <dgm:t>
        <a:bodyPr/>
        <a:lstStyle/>
        <a:p>
          <a:endParaRPr lang="en-IN"/>
        </a:p>
      </dgm:t>
    </dgm:pt>
    <dgm:pt modelId="{54D4DFD6-2E4E-4104-BEA1-2497CE90EE14}" type="sibTrans" cxnId="{287081C1-B347-4E65-BA33-E95151820C88}">
      <dgm:prSet/>
      <dgm:spPr/>
      <dgm:t>
        <a:bodyPr/>
        <a:lstStyle/>
        <a:p>
          <a:endParaRPr lang="en-IN"/>
        </a:p>
      </dgm:t>
    </dgm:pt>
    <dgm:pt modelId="{8F932A0A-C19E-4D9F-888D-1815AE6AC972}">
      <dgm:prSet/>
      <dgm:spPr/>
      <dgm:t>
        <a:bodyPr/>
        <a:lstStyle/>
        <a:p>
          <a:pPr rtl="0"/>
          <a:r>
            <a:rPr lang="en-US" smtClean="0"/>
            <a:t>Switching from dyadic one-to-one communication to simultaneous one-to-many communication changes the way supply chains are structured and information is shared</a:t>
          </a:r>
          <a:endParaRPr lang="en-IN"/>
        </a:p>
      </dgm:t>
    </dgm:pt>
    <dgm:pt modelId="{E609356A-5F9A-4A39-8F6D-C4D33BD36ADE}" type="parTrans" cxnId="{970FEE9F-D3E9-431D-BFF2-3174CA939C13}">
      <dgm:prSet/>
      <dgm:spPr/>
      <dgm:t>
        <a:bodyPr/>
        <a:lstStyle/>
        <a:p>
          <a:endParaRPr lang="en-IN"/>
        </a:p>
      </dgm:t>
    </dgm:pt>
    <dgm:pt modelId="{2D17F700-8608-47FA-AF19-21A6956D677C}" type="sibTrans" cxnId="{970FEE9F-D3E9-431D-BFF2-3174CA939C13}">
      <dgm:prSet/>
      <dgm:spPr/>
      <dgm:t>
        <a:bodyPr/>
        <a:lstStyle/>
        <a:p>
          <a:endParaRPr lang="en-IN"/>
        </a:p>
      </dgm:t>
    </dgm:pt>
    <dgm:pt modelId="{45AF4FAD-9409-4CE7-AE44-BEA84C231D3B}" type="pres">
      <dgm:prSet presAssocID="{1A69EDE2-22D8-4FB2-81E4-3AB8C4ACE847}" presName="linear" presStyleCnt="0">
        <dgm:presLayoutVars>
          <dgm:animLvl val="lvl"/>
          <dgm:resizeHandles val="exact"/>
        </dgm:presLayoutVars>
      </dgm:prSet>
      <dgm:spPr/>
      <dgm:t>
        <a:bodyPr/>
        <a:lstStyle/>
        <a:p>
          <a:endParaRPr lang="en-IN"/>
        </a:p>
      </dgm:t>
    </dgm:pt>
    <dgm:pt modelId="{BF73A080-3E27-4A31-B318-596942124B31}" type="pres">
      <dgm:prSet presAssocID="{9246C38F-CD6B-4457-8086-AA90095BBC6D}" presName="parentText" presStyleLbl="node1" presStyleIdx="0" presStyleCnt="3">
        <dgm:presLayoutVars>
          <dgm:chMax val="0"/>
          <dgm:bulletEnabled val="1"/>
        </dgm:presLayoutVars>
      </dgm:prSet>
      <dgm:spPr/>
      <dgm:t>
        <a:bodyPr/>
        <a:lstStyle/>
        <a:p>
          <a:endParaRPr lang="en-IN"/>
        </a:p>
      </dgm:t>
    </dgm:pt>
    <dgm:pt modelId="{01C0C1AF-F881-4276-98B3-5441CDA91373}" type="pres">
      <dgm:prSet presAssocID="{D77CB77A-44CA-441E-B9ED-6BE3C20F2A2B}" presName="spacer" presStyleCnt="0"/>
      <dgm:spPr/>
    </dgm:pt>
    <dgm:pt modelId="{6C434BA8-4568-46CA-8F56-B6AD234FCC74}" type="pres">
      <dgm:prSet presAssocID="{9D2757C6-2985-4C30-8370-49684C9B7852}" presName="parentText" presStyleLbl="node1" presStyleIdx="1" presStyleCnt="3">
        <dgm:presLayoutVars>
          <dgm:chMax val="0"/>
          <dgm:bulletEnabled val="1"/>
        </dgm:presLayoutVars>
      </dgm:prSet>
      <dgm:spPr/>
      <dgm:t>
        <a:bodyPr/>
        <a:lstStyle/>
        <a:p>
          <a:endParaRPr lang="en-IN"/>
        </a:p>
      </dgm:t>
    </dgm:pt>
    <dgm:pt modelId="{2BBEE7D4-7E21-44C5-A6F4-7426CA79D1BC}" type="pres">
      <dgm:prSet presAssocID="{54D4DFD6-2E4E-4104-BEA1-2497CE90EE14}" presName="spacer" presStyleCnt="0"/>
      <dgm:spPr/>
    </dgm:pt>
    <dgm:pt modelId="{46FC6145-C735-408F-9F71-CEDDB4436918}" type="pres">
      <dgm:prSet presAssocID="{8F932A0A-C19E-4D9F-888D-1815AE6AC972}" presName="parentText" presStyleLbl="node1" presStyleIdx="2" presStyleCnt="3">
        <dgm:presLayoutVars>
          <dgm:chMax val="0"/>
          <dgm:bulletEnabled val="1"/>
        </dgm:presLayoutVars>
      </dgm:prSet>
      <dgm:spPr/>
      <dgm:t>
        <a:bodyPr/>
        <a:lstStyle/>
        <a:p>
          <a:endParaRPr lang="en-IN"/>
        </a:p>
      </dgm:t>
    </dgm:pt>
  </dgm:ptLst>
  <dgm:cxnLst>
    <dgm:cxn modelId="{287081C1-B347-4E65-BA33-E95151820C88}" srcId="{1A69EDE2-22D8-4FB2-81E4-3AB8C4ACE847}" destId="{9D2757C6-2985-4C30-8370-49684C9B7852}" srcOrd="1" destOrd="0" parTransId="{DC70914C-9130-4A7C-AF84-19EDBAE67F5A}" sibTransId="{54D4DFD6-2E4E-4104-BEA1-2497CE90EE14}"/>
    <dgm:cxn modelId="{970FEE9F-D3E9-431D-BFF2-3174CA939C13}" srcId="{1A69EDE2-22D8-4FB2-81E4-3AB8C4ACE847}" destId="{8F932A0A-C19E-4D9F-888D-1815AE6AC972}" srcOrd="2" destOrd="0" parTransId="{E609356A-5F9A-4A39-8F6D-C4D33BD36ADE}" sibTransId="{2D17F700-8608-47FA-AF19-21A6956D677C}"/>
    <dgm:cxn modelId="{5759D0A2-5B47-457A-87E4-E599E8DC3F28}" srcId="{1A69EDE2-22D8-4FB2-81E4-3AB8C4ACE847}" destId="{9246C38F-CD6B-4457-8086-AA90095BBC6D}" srcOrd="0" destOrd="0" parTransId="{27AB60AC-6E6A-4AD1-9F20-8F3A00643B79}" sibTransId="{D77CB77A-44CA-441E-B9ED-6BE3C20F2A2B}"/>
    <dgm:cxn modelId="{AA681383-2AFE-4870-8732-B22E54D15BDF}" type="presOf" srcId="{8F932A0A-C19E-4D9F-888D-1815AE6AC972}" destId="{46FC6145-C735-408F-9F71-CEDDB4436918}" srcOrd="0" destOrd="0" presId="urn:microsoft.com/office/officeart/2005/8/layout/vList2"/>
    <dgm:cxn modelId="{6738BAD8-F438-436F-9AB7-12723B87E629}" type="presOf" srcId="{1A69EDE2-22D8-4FB2-81E4-3AB8C4ACE847}" destId="{45AF4FAD-9409-4CE7-AE44-BEA84C231D3B}" srcOrd="0" destOrd="0" presId="urn:microsoft.com/office/officeart/2005/8/layout/vList2"/>
    <dgm:cxn modelId="{72E3C8CF-53BB-4024-A5C0-2D58FA5F9621}" type="presOf" srcId="{9D2757C6-2985-4C30-8370-49684C9B7852}" destId="{6C434BA8-4568-46CA-8F56-B6AD234FCC74}" srcOrd="0" destOrd="0" presId="urn:microsoft.com/office/officeart/2005/8/layout/vList2"/>
    <dgm:cxn modelId="{B8D50447-6E17-4567-B56C-9170C3C64DC3}" type="presOf" srcId="{9246C38F-CD6B-4457-8086-AA90095BBC6D}" destId="{BF73A080-3E27-4A31-B318-596942124B31}" srcOrd="0" destOrd="0" presId="urn:microsoft.com/office/officeart/2005/8/layout/vList2"/>
    <dgm:cxn modelId="{053C35B0-5F4D-46B2-AF4E-A3C9F87C4B59}" type="presParOf" srcId="{45AF4FAD-9409-4CE7-AE44-BEA84C231D3B}" destId="{BF73A080-3E27-4A31-B318-596942124B31}" srcOrd="0" destOrd="0" presId="urn:microsoft.com/office/officeart/2005/8/layout/vList2"/>
    <dgm:cxn modelId="{A447B119-5198-479E-B0A6-273CD1F6E4F0}" type="presParOf" srcId="{45AF4FAD-9409-4CE7-AE44-BEA84C231D3B}" destId="{01C0C1AF-F881-4276-98B3-5441CDA91373}" srcOrd="1" destOrd="0" presId="urn:microsoft.com/office/officeart/2005/8/layout/vList2"/>
    <dgm:cxn modelId="{E25DB04D-0F6F-4F2B-BE24-FB674FA725F5}" type="presParOf" srcId="{45AF4FAD-9409-4CE7-AE44-BEA84C231D3B}" destId="{6C434BA8-4568-46CA-8F56-B6AD234FCC74}" srcOrd="2" destOrd="0" presId="urn:microsoft.com/office/officeart/2005/8/layout/vList2"/>
    <dgm:cxn modelId="{7CB4AE64-99A1-44D2-80B3-8971ED5DE25E}" type="presParOf" srcId="{45AF4FAD-9409-4CE7-AE44-BEA84C231D3B}" destId="{2BBEE7D4-7E21-44C5-A6F4-7426CA79D1BC}" srcOrd="3" destOrd="0" presId="urn:microsoft.com/office/officeart/2005/8/layout/vList2"/>
    <dgm:cxn modelId="{7F7FD4DC-D4DC-40F0-A22D-B0C11CEBFAA0}" type="presParOf" srcId="{45AF4FAD-9409-4CE7-AE44-BEA84C231D3B}" destId="{46FC6145-C735-408F-9F71-CEDDB4436918}" srcOrd="4" destOrd="0" presId="urn:microsoft.com/office/officeart/2005/8/layout/vList2"/>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24DE287-D369-4242-A3C2-342828281A5D}" type="doc">
      <dgm:prSet loTypeId="urn:microsoft.com/office/officeart/2005/8/layout/venn3" loCatId="relationship" qsTypeId="urn:microsoft.com/office/officeart/2005/8/quickstyle/simple1" qsCatId="simple" csTypeId="urn:microsoft.com/office/officeart/2005/8/colors/colorful2" csCatId="colorful" phldr="1"/>
      <dgm:spPr/>
      <dgm:t>
        <a:bodyPr/>
        <a:lstStyle/>
        <a:p>
          <a:endParaRPr lang="en-IN"/>
        </a:p>
      </dgm:t>
    </dgm:pt>
    <dgm:pt modelId="{921544A3-ADFF-4D46-A25D-0FEAE2CD68FE}">
      <dgm:prSet custT="1"/>
      <dgm:spPr/>
      <dgm:t>
        <a:bodyPr/>
        <a:lstStyle/>
        <a:p>
          <a:pPr rtl="0"/>
          <a:r>
            <a:rPr lang="en-US" sz="2000" b="1" dirty="0" smtClean="0"/>
            <a:t>Transportation resource management </a:t>
          </a:r>
          <a:r>
            <a:rPr lang="en-US" sz="1800" dirty="0" smtClean="0"/>
            <a:t>This function is related to the control of transportation resources such as load units, trucks, trains, ships and containers.  </a:t>
          </a:r>
          <a:endParaRPr lang="en-IN" sz="1800" dirty="0"/>
        </a:p>
      </dgm:t>
    </dgm:pt>
    <dgm:pt modelId="{1A9F058F-1116-411B-9854-E45AAAC03DEC}" type="parTrans" cxnId="{D38A928F-A4C7-4C89-8DF9-FCD00AF38692}">
      <dgm:prSet/>
      <dgm:spPr/>
      <dgm:t>
        <a:bodyPr/>
        <a:lstStyle/>
        <a:p>
          <a:endParaRPr lang="en-IN" sz="2000"/>
        </a:p>
      </dgm:t>
    </dgm:pt>
    <dgm:pt modelId="{C2372BE0-35E6-4DD4-A8A0-60FB59453F10}" type="sibTrans" cxnId="{D38A928F-A4C7-4C89-8DF9-FCD00AF38692}">
      <dgm:prSet/>
      <dgm:spPr/>
      <dgm:t>
        <a:bodyPr/>
        <a:lstStyle/>
        <a:p>
          <a:endParaRPr lang="en-IN" sz="2000"/>
        </a:p>
      </dgm:t>
    </dgm:pt>
    <dgm:pt modelId="{F0C07179-78A5-4FF7-96BF-3ED4CCC6484D}">
      <dgm:prSet custT="1"/>
      <dgm:spPr/>
      <dgm:t>
        <a:bodyPr/>
        <a:lstStyle/>
        <a:p>
          <a:pPr rtl="0"/>
          <a:r>
            <a:rPr lang="en-US" sz="2000" b="1" dirty="0" smtClean="0"/>
            <a:t>Ports and terminals operations management</a:t>
          </a:r>
          <a:r>
            <a:rPr lang="en-US" sz="1800" dirty="0" smtClean="0"/>
            <a:t>: This function enables the control of the flow of material through the ports and terminals.</a:t>
          </a:r>
          <a:endParaRPr lang="en-IN" sz="1800" dirty="0"/>
        </a:p>
      </dgm:t>
    </dgm:pt>
    <dgm:pt modelId="{83CC53EB-0C77-451B-A79C-839EB4148FC6}" type="parTrans" cxnId="{71D01A2F-D693-4014-AE20-56FEC51E0DE2}">
      <dgm:prSet/>
      <dgm:spPr/>
      <dgm:t>
        <a:bodyPr/>
        <a:lstStyle/>
        <a:p>
          <a:endParaRPr lang="en-IN" sz="2000"/>
        </a:p>
      </dgm:t>
    </dgm:pt>
    <dgm:pt modelId="{D88596AE-FE98-4F66-A7AB-DDD54B61D53C}" type="sibTrans" cxnId="{71D01A2F-D693-4014-AE20-56FEC51E0DE2}">
      <dgm:prSet/>
      <dgm:spPr/>
      <dgm:t>
        <a:bodyPr/>
        <a:lstStyle/>
        <a:p>
          <a:endParaRPr lang="en-IN" sz="2000"/>
        </a:p>
      </dgm:t>
    </dgm:pt>
    <dgm:pt modelId="{AD1870F7-9B9D-4125-BF21-E38C68FF91EE}">
      <dgm:prSet custT="1"/>
      <dgm:spPr/>
      <dgm:t>
        <a:bodyPr/>
        <a:lstStyle/>
        <a:p>
          <a:pPr rtl="0"/>
          <a:r>
            <a:rPr lang="en-US" sz="2000" b="1" dirty="0" smtClean="0"/>
            <a:t>Freight and vehicle tracking and tracing</a:t>
          </a:r>
          <a:r>
            <a:rPr lang="en-US" sz="1800" dirty="0" smtClean="0"/>
            <a:t>: This function enables the monitoring and control of the location of vehicles and freight in the transportation network. </a:t>
          </a:r>
          <a:endParaRPr lang="en-IN" sz="1800" dirty="0"/>
        </a:p>
      </dgm:t>
    </dgm:pt>
    <dgm:pt modelId="{2E4101C9-F50D-4C3F-9C8A-1B407C36BA31}" type="sibTrans" cxnId="{5CF912DD-7F21-41B5-BFC1-7B355E4B7881}">
      <dgm:prSet/>
      <dgm:spPr/>
      <dgm:t>
        <a:bodyPr/>
        <a:lstStyle/>
        <a:p>
          <a:endParaRPr lang="en-IN" sz="2000"/>
        </a:p>
      </dgm:t>
    </dgm:pt>
    <dgm:pt modelId="{131BC771-CE01-4950-BFBC-AC34E17843E7}" type="parTrans" cxnId="{5CF912DD-7F21-41B5-BFC1-7B355E4B7881}">
      <dgm:prSet/>
      <dgm:spPr/>
      <dgm:t>
        <a:bodyPr/>
        <a:lstStyle/>
        <a:p>
          <a:endParaRPr lang="en-IN" sz="2000"/>
        </a:p>
      </dgm:t>
    </dgm:pt>
    <dgm:pt modelId="{B3FB2227-3FCE-4E32-BB4A-3A8004B67163}" type="pres">
      <dgm:prSet presAssocID="{324DE287-D369-4242-A3C2-342828281A5D}" presName="Name0" presStyleCnt="0">
        <dgm:presLayoutVars>
          <dgm:dir/>
          <dgm:resizeHandles val="exact"/>
        </dgm:presLayoutVars>
      </dgm:prSet>
      <dgm:spPr/>
      <dgm:t>
        <a:bodyPr/>
        <a:lstStyle/>
        <a:p>
          <a:endParaRPr lang="en-IN"/>
        </a:p>
      </dgm:t>
    </dgm:pt>
    <dgm:pt modelId="{C8782550-6BCA-46B6-8EEC-795A03CA2C70}" type="pres">
      <dgm:prSet presAssocID="{921544A3-ADFF-4D46-A25D-0FEAE2CD68FE}" presName="Name5" presStyleLbl="vennNode1" presStyleIdx="0" presStyleCnt="3">
        <dgm:presLayoutVars>
          <dgm:bulletEnabled val="1"/>
        </dgm:presLayoutVars>
      </dgm:prSet>
      <dgm:spPr/>
      <dgm:t>
        <a:bodyPr/>
        <a:lstStyle/>
        <a:p>
          <a:endParaRPr lang="en-IN"/>
        </a:p>
      </dgm:t>
    </dgm:pt>
    <dgm:pt modelId="{AD6C7D74-F05F-4CC1-9874-2A945653A9C2}" type="pres">
      <dgm:prSet presAssocID="{C2372BE0-35E6-4DD4-A8A0-60FB59453F10}" presName="space" presStyleCnt="0"/>
      <dgm:spPr/>
    </dgm:pt>
    <dgm:pt modelId="{D88BD72D-4C47-4A6B-8EFD-FD09E386E314}" type="pres">
      <dgm:prSet presAssocID="{F0C07179-78A5-4FF7-96BF-3ED4CCC6484D}" presName="Name5" presStyleLbl="vennNode1" presStyleIdx="1" presStyleCnt="3">
        <dgm:presLayoutVars>
          <dgm:bulletEnabled val="1"/>
        </dgm:presLayoutVars>
      </dgm:prSet>
      <dgm:spPr/>
      <dgm:t>
        <a:bodyPr/>
        <a:lstStyle/>
        <a:p>
          <a:endParaRPr lang="en-IN"/>
        </a:p>
      </dgm:t>
    </dgm:pt>
    <dgm:pt modelId="{E340C04B-47F8-41D0-99AD-6359DD0E6A98}" type="pres">
      <dgm:prSet presAssocID="{D88596AE-FE98-4F66-A7AB-DDD54B61D53C}" presName="space" presStyleCnt="0"/>
      <dgm:spPr/>
    </dgm:pt>
    <dgm:pt modelId="{F9A2443D-C680-4230-946E-F94BA7EF6176}" type="pres">
      <dgm:prSet presAssocID="{AD1870F7-9B9D-4125-BF21-E38C68FF91EE}" presName="Name5" presStyleLbl="vennNode1" presStyleIdx="2" presStyleCnt="3">
        <dgm:presLayoutVars>
          <dgm:bulletEnabled val="1"/>
        </dgm:presLayoutVars>
      </dgm:prSet>
      <dgm:spPr/>
      <dgm:t>
        <a:bodyPr/>
        <a:lstStyle/>
        <a:p>
          <a:endParaRPr lang="en-IN"/>
        </a:p>
      </dgm:t>
    </dgm:pt>
  </dgm:ptLst>
  <dgm:cxnLst>
    <dgm:cxn modelId="{A32B40F2-2D39-487F-8C44-39F83C322081}" type="presOf" srcId="{921544A3-ADFF-4D46-A25D-0FEAE2CD68FE}" destId="{C8782550-6BCA-46B6-8EEC-795A03CA2C70}" srcOrd="0" destOrd="0" presId="urn:microsoft.com/office/officeart/2005/8/layout/venn3"/>
    <dgm:cxn modelId="{5CF912DD-7F21-41B5-BFC1-7B355E4B7881}" srcId="{324DE287-D369-4242-A3C2-342828281A5D}" destId="{AD1870F7-9B9D-4125-BF21-E38C68FF91EE}" srcOrd="2" destOrd="0" parTransId="{131BC771-CE01-4950-BFBC-AC34E17843E7}" sibTransId="{2E4101C9-F50D-4C3F-9C8A-1B407C36BA31}"/>
    <dgm:cxn modelId="{71D01A2F-D693-4014-AE20-56FEC51E0DE2}" srcId="{324DE287-D369-4242-A3C2-342828281A5D}" destId="{F0C07179-78A5-4FF7-96BF-3ED4CCC6484D}" srcOrd="1" destOrd="0" parTransId="{83CC53EB-0C77-451B-A79C-839EB4148FC6}" sibTransId="{D88596AE-FE98-4F66-A7AB-DDD54B61D53C}"/>
    <dgm:cxn modelId="{2BF86FDA-AE3C-4912-A7AD-C7710844958B}" type="presOf" srcId="{AD1870F7-9B9D-4125-BF21-E38C68FF91EE}" destId="{F9A2443D-C680-4230-946E-F94BA7EF6176}" srcOrd="0" destOrd="0" presId="urn:microsoft.com/office/officeart/2005/8/layout/venn3"/>
    <dgm:cxn modelId="{7A4766AB-37F8-41C9-AED1-C08C9A57E94F}" type="presOf" srcId="{F0C07179-78A5-4FF7-96BF-3ED4CCC6484D}" destId="{D88BD72D-4C47-4A6B-8EFD-FD09E386E314}" srcOrd="0" destOrd="0" presId="urn:microsoft.com/office/officeart/2005/8/layout/venn3"/>
    <dgm:cxn modelId="{11F1A168-CA1B-470C-932A-85A7E477C6D8}" type="presOf" srcId="{324DE287-D369-4242-A3C2-342828281A5D}" destId="{B3FB2227-3FCE-4E32-BB4A-3A8004B67163}" srcOrd="0" destOrd="0" presId="urn:microsoft.com/office/officeart/2005/8/layout/venn3"/>
    <dgm:cxn modelId="{D38A928F-A4C7-4C89-8DF9-FCD00AF38692}" srcId="{324DE287-D369-4242-A3C2-342828281A5D}" destId="{921544A3-ADFF-4D46-A25D-0FEAE2CD68FE}" srcOrd="0" destOrd="0" parTransId="{1A9F058F-1116-411B-9854-E45AAAC03DEC}" sibTransId="{C2372BE0-35E6-4DD4-A8A0-60FB59453F10}"/>
    <dgm:cxn modelId="{172FD59C-0D7A-41FF-AD02-91AA09130216}" type="presParOf" srcId="{B3FB2227-3FCE-4E32-BB4A-3A8004B67163}" destId="{C8782550-6BCA-46B6-8EEC-795A03CA2C70}" srcOrd="0" destOrd="0" presId="urn:microsoft.com/office/officeart/2005/8/layout/venn3"/>
    <dgm:cxn modelId="{450CE281-3D9A-41B9-B76C-EFFFE0A51B8F}" type="presParOf" srcId="{B3FB2227-3FCE-4E32-BB4A-3A8004B67163}" destId="{AD6C7D74-F05F-4CC1-9874-2A945653A9C2}" srcOrd="1" destOrd="0" presId="urn:microsoft.com/office/officeart/2005/8/layout/venn3"/>
    <dgm:cxn modelId="{1A0353CB-0CB7-4E15-9FB0-CB6147B77988}" type="presParOf" srcId="{B3FB2227-3FCE-4E32-BB4A-3A8004B67163}" destId="{D88BD72D-4C47-4A6B-8EFD-FD09E386E314}" srcOrd="2" destOrd="0" presId="urn:microsoft.com/office/officeart/2005/8/layout/venn3"/>
    <dgm:cxn modelId="{E5FD8DCF-7273-4A46-83B8-15AAE9E6CEA7}" type="presParOf" srcId="{B3FB2227-3FCE-4E32-BB4A-3A8004B67163}" destId="{E340C04B-47F8-41D0-99AD-6359DD0E6A98}" srcOrd="3" destOrd="0" presId="urn:microsoft.com/office/officeart/2005/8/layout/venn3"/>
    <dgm:cxn modelId="{359264D6-221B-47E3-9CB8-53BEB6D08FD1}" type="presParOf" srcId="{B3FB2227-3FCE-4E32-BB4A-3A8004B67163}" destId="{F9A2443D-C680-4230-946E-F94BA7EF6176}" srcOrd="4" destOrd="0" presId="urn:microsoft.com/office/officeart/2005/8/layout/venn3"/>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740453D-8C77-4C5C-9AFE-0593723DBD1A}" type="doc">
      <dgm:prSet loTypeId="urn:microsoft.com/office/officeart/2005/8/layout/vList2" loCatId="list" qsTypeId="urn:microsoft.com/office/officeart/2005/8/quickstyle/simple3" qsCatId="simple" csTypeId="urn:microsoft.com/office/officeart/2005/8/colors/accent1_2" csCatId="accent1"/>
      <dgm:spPr/>
      <dgm:t>
        <a:bodyPr/>
        <a:lstStyle/>
        <a:p>
          <a:endParaRPr lang="en-IN"/>
        </a:p>
      </dgm:t>
    </dgm:pt>
    <dgm:pt modelId="{69D9ACE7-A2A7-45C5-BB8A-B336B7DF318C}">
      <dgm:prSet custT="1"/>
      <dgm:spPr/>
      <dgm:t>
        <a:bodyPr/>
        <a:lstStyle/>
        <a:p>
          <a:pPr rtl="0"/>
          <a:r>
            <a:rPr lang="en-US" sz="2400" smtClean="0"/>
            <a:t>• Interoperability between paperless freight information systems</a:t>
          </a:r>
          <a:endParaRPr lang="en-IN" sz="2400"/>
        </a:p>
      </dgm:t>
    </dgm:pt>
    <dgm:pt modelId="{3646B730-B591-4334-A1FC-F8BFE781B645}" type="parTrans" cxnId="{5DE3C788-F06D-41D4-B67B-FB57C8AE6E3A}">
      <dgm:prSet/>
      <dgm:spPr/>
      <dgm:t>
        <a:bodyPr/>
        <a:lstStyle/>
        <a:p>
          <a:endParaRPr lang="en-IN" sz="2400"/>
        </a:p>
      </dgm:t>
    </dgm:pt>
    <dgm:pt modelId="{C44DEF1C-C781-4C02-875E-B08A7113B408}" type="sibTrans" cxnId="{5DE3C788-F06D-41D4-B67B-FB57C8AE6E3A}">
      <dgm:prSet/>
      <dgm:spPr/>
      <dgm:t>
        <a:bodyPr/>
        <a:lstStyle/>
        <a:p>
          <a:endParaRPr lang="en-IN" sz="2400"/>
        </a:p>
      </dgm:t>
    </dgm:pt>
    <dgm:pt modelId="{1D8B61EF-D5DB-4B6B-A08D-65CF3EF949FA}">
      <dgm:prSet custT="1"/>
      <dgm:spPr/>
      <dgm:t>
        <a:bodyPr/>
        <a:lstStyle/>
        <a:p>
          <a:pPr rtl="0"/>
          <a:r>
            <a:rPr lang="en-US" sz="2400" smtClean="0"/>
            <a:t>• Zero paper documents needed for planning, executing and completing any transport operation within the EU</a:t>
          </a:r>
          <a:endParaRPr lang="en-IN" sz="2400"/>
        </a:p>
      </dgm:t>
    </dgm:pt>
    <dgm:pt modelId="{DE56DB5D-3F51-4832-BD7E-931639BB613B}" type="parTrans" cxnId="{B1201F14-F4C8-4FF1-A88F-0A8266D3B898}">
      <dgm:prSet/>
      <dgm:spPr/>
      <dgm:t>
        <a:bodyPr/>
        <a:lstStyle/>
        <a:p>
          <a:endParaRPr lang="en-IN" sz="2400"/>
        </a:p>
      </dgm:t>
    </dgm:pt>
    <dgm:pt modelId="{E2083991-A0FC-4682-B8F4-9B68217A19E2}" type="sibTrans" cxnId="{B1201F14-F4C8-4FF1-A88F-0A8266D3B898}">
      <dgm:prSet/>
      <dgm:spPr/>
      <dgm:t>
        <a:bodyPr/>
        <a:lstStyle/>
        <a:p>
          <a:endParaRPr lang="en-IN" sz="2400"/>
        </a:p>
      </dgm:t>
    </dgm:pt>
    <dgm:pt modelId="{966759AB-4EA8-4A24-940D-1A75BDF1BBF0}">
      <dgm:prSet custT="1"/>
      <dgm:spPr/>
      <dgm:t>
        <a:bodyPr/>
        <a:lstStyle/>
        <a:p>
          <a:pPr rtl="0"/>
          <a:r>
            <a:rPr lang="en-US" sz="2400" smtClean="0"/>
            <a:t>• Reduced waiting time at hubs related to administrative procedures</a:t>
          </a:r>
          <a:endParaRPr lang="en-IN" sz="2400"/>
        </a:p>
      </dgm:t>
    </dgm:pt>
    <dgm:pt modelId="{004867F9-864C-45E4-8B0F-3E4DE1661538}" type="parTrans" cxnId="{C398333C-D788-499E-BB3A-44AC33F7ABE2}">
      <dgm:prSet/>
      <dgm:spPr/>
      <dgm:t>
        <a:bodyPr/>
        <a:lstStyle/>
        <a:p>
          <a:endParaRPr lang="en-IN" sz="2400"/>
        </a:p>
      </dgm:t>
    </dgm:pt>
    <dgm:pt modelId="{E9973311-6298-4068-B958-C75281A70301}" type="sibTrans" cxnId="{C398333C-D788-499E-BB3A-44AC33F7ABE2}">
      <dgm:prSet/>
      <dgm:spPr/>
      <dgm:t>
        <a:bodyPr/>
        <a:lstStyle/>
        <a:p>
          <a:endParaRPr lang="en-IN" sz="2400"/>
        </a:p>
      </dgm:t>
    </dgm:pt>
    <dgm:pt modelId="{48456BB2-1DC7-4451-A38D-F4A2B5913330}">
      <dgm:prSet custT="1"/>
      <dgm:spPr/>
      <dgm:t>
        <a:bodyPr/>
        <a:lstStyle/>
        <a:p>
          <a:pPr rtl="0"/>
          <a:r>
            <a:rPr lang="en-US" sz="2400" smtClean="0"/>
            <a:t>• Standard framework for intermodal information exchange</a:t>
          </a:r>
          <a:endParaRPr lang="en-IN" sz="2400"/>
        </a:p>
      </dgm:t>
    </dgm:pt>
    <dgm:pt modelId="{5040D053-8DE6-44E9-86B5-484FA899F1F8}" type="parTrans" cxnId="{D34CB234-E0FB-407E-807F-973587B365F1}">
      <dgm:prSet/>
      <dgm:spPr/>
      <dgm:t>
        <a:bodyPr/>
        <a:lstStyle/>
        <a:p>
          <a:endParaRPr lang="en-IN" sz="2400"/>
        </a:p>
      </dgm:t>
    </dgm:pt>
    <dgm:pt modelId="{ED45CAED-83A2-41D7-9769-C8F4621243F0}" type="sibTrans" cxnId="{D34CB234-E0FB-407E-807F-973587B365F1}">
      <dgm:prSet/>
      <dgm:spPr/>
      <dgm:t>
        <a:bodyPr/>
        <a:lstStyle/>
        <a:p>
          <a:endParaRPr lang="en-IN" sz="2400"/>
        </a:p>
      </dgm:t>
    </dgm:pt>
    <dgm:pt modelId="{7704DE41-BBC8-4975-9473-DC1E2FA3AFAC}">
      <dgm:prSet custT="1"/>
      <dgm:spPr/>
      <dgm:t>
        <a:bodyPr/>
        <a:lstStyle/>
        <a:p>
          <a:pPr rtl="0"/>
          <a:r>
            <a:rPr lang="en-US" sz="2400" smtClean="0"/>
            <a:t>• Harmonised border crossings</a:t>
          </a:r>
          <a:endParaRPr lang="en-IN" sz="2400"/>
        </a:p>
      </dgm:t>
    </dgm:pt>
    <dgm:pt modelId="{24740992-FCD7-4721-8EEF-989634ADA191}" type="parTrans" cxnId="{5FD0206E-B5AE-4760-8B2B-240A5C721E93}">
      <dgm:prSet/>
      <dgm:spPr/>
      <dgm:t>
        <a:bodyPr/>
        <a:lstStyle/>
        <a:p>
          <a:endParaRPr lang="en-IN" sz="2400"/>
        </a:p>
      </dgm:t>
    </dgm:pt>
    <dgm:pt modelId="{88C5CF94-A001-495E-9B6A-0D4558D07A56}" type="sibTrans" cxnId="{5FD0206E-B5AE-4760-8B2B-240A5C721E93}">
      <dgm:prSet/>
      <dgm:spPr/>
      <dgm:t>
        <a:bodyPr/>
        <a:lstStyle/>
        <a:p>
          <a:endParaRPr lang="en-IN" sz="2400"/>
        </a:p>
      </dgm:t>
    </dgm:pt>
    <dgm:pt modelId="{0AF6E0B1-2A12-4236-8325-96E9EB14BBAD}" type="pres">
      <dgm:prSet presAssocID="{6740453D-8C77-4C5C-9AFE-0593723DBD1A}" presName="linear" presStyleCnt="0">
        <dgm:presLayoutVars>
          <dgm:animLvl val="lvl"/>
          <dgm:resizeHandles val="exact"/>
        </dgm:presLayoutVars>
      </dgm:prSet>
      <dgm:spPr/>
      <dgm:t>
        <a:bodyPr/>
        <a:lstStyle/>
        <a:p>
          <a:endParaRPr lang="en-IN"/>
        </a:p>
      </dgm:t>
    </dgm:pt>
    <dgm:pt modelId="{82F2C27B-C98D-4E30-8635-66D7A1162592}" type="pres">
      <dgm:prSet presAssocID="{69D9ACE7-A2A7-45C5-BB8A-B336B7DF318C}" presName="parentText" presStyleLbl="node1" presStyleIdx="0" presStyleCnt="5">
        <dgm:presLayoutVars>
          <dgm:chMax val="0"/>
          <dgm:bulletEnabled val="1"/>
        </dgm:presLayoutVars>
      </dgm:prSet>
      <dgm:spPr/>
      <dgm:t>
        <a:bodyPr/>
        <a:lstStyle/>
        <a:p>
          <a:endParaRPr lang="en-IN"/>
        </a:p>
      </dgm:t>
    </dgm:pt>
    <dgm:pt modelId="{6DEBC0E2-CB2B-4930-A271-9AD6D510203A}" type="pres">
      <dgm:prSet presAssocID="{C44DEF1C-C781-4C02-875E-B08A7113B408}" presName="spacer" presStyleCnt="0"/>
      <dgm:spPr/>
    </dgm:pt>
    <dgm:pt modelId="{475C7E56-9616-4533-8E61-A1BE83868AFD}" type="pres">
      <dgm:prSet presAssocID="{1D8B61EF-D5DB-4B6B-A08D-65CF3EF949FA}" presName="parentText" presStyleLbl="node1" presStyleIdx="1" presStyleCnt="5">
        <dgm:presLayoutVars>
          <dgm:chMax val="0"/>
          <dgm:bulletEnabled val="1"/>
        </dgm:presLayoutVars>
      </dgm:prSet>
      <dgm:spPr/>
      <dgm:t>
        <a:bodyPr/>
        <a:lstStyle/>
        <a:p>
          <a:endParaRPr lang="en-IN"/>
        </a:p>
      </dgm:t>
    </dgm:pt>
    <dgm:pt modelId="{B378A7AF-66B5-4769-9DB6-6F3AA080C88C}" type="pres">
      <dgm:prSet presAssocID="{E2083991-A0FC-4682-B8F4-9B68217A19E2}" presName="spacer" presStyleCnt="0"/>
      <dgm:spPr/>
    </dgm:pt>
    <dgm:pt modelId="{7439A121-4434-4E62-AD6E-6FD89C0A500E}" type="pres">
      <dgm:prSet presAssocID="{966759AB-4EA8-4A24-940D-1A75BDF1BBF0}" presName="parentText" presStyleLbl="node1" presStyleIdx="2" presStyleCnt="5">
        <dgm:presLayoutVars>
          <dgm:chMax val="0"/>
          <dgm:bulletEnabled val="1"/>
        </dgm:presLayoutVars>
      </dgm:prSet>
      <dgm:spPr/>
      <dgm:t>
        <a:bodyPr/>
        <a:lstStyle/>
        <a:p>
          <a:endParaRPr lang="en-IN"/>
        </a:p>
      </dgm:t>
    </dgm:pt>
    <dgm:pt modelId="{8FC5681E-1915-4304-83DD-02B9CC6C0E64}" type="pres">
      <dgm:prSet presAssocID="{E9973311-6298-4068-B958-C75281A70301}" presName="spacer" presStyleCnt="0"/>
      <dgm:spPr/>
    </dgm:pt>
    <dgm:pt modelId="{813576E7-FA30-4E11-8585-6DBE632C68B0}" type="pres">
      <dgm:prSet presAssocID="{48456BB2-1DC7-4451-A38D-F4A2B5913330}" presName="parentText" presStyleLbl="node1" presStyleIdx="3" presStyleCnt="5">
        <dgm:presLayoutVars>
          <dgm:chMax val="0"/>
          <dgm:bulletEnabled val="1"/>
        </dgm:presLayoutVars>
      </dgm:prSet>
      <dgm:spPr/>
      <dgm:t>
        <a:bodyPr/>
        <a:lstStyle/>
        <a:p>
          <a:endParaRPr lang="en-IN"/>
        </a:p>
      </dgm:t>
    </dgm:pt>
    <dgm:pt modelId="{E5D4E09A-4886-4294-B3D9-744584EBE822}" type="pres">
      <dgm:prSet presAssocID="{ED45CAED-83A2-41D7-9769-C8F4621243F0}" presName="spacer" presStyleCnt="0"/>
      <dgm:spPr/>
    </dgm:pt>
    <dgm:pt modelId="{FEC91570-1383-459D-BF00-E6DAB16B9A41}" type="pres">
      <dgm:prSet presAssocID="{7704DE41-BBC8-4975-9473-DC1E2FA3AFAC}" presName="parentText" presStyleLbl="node1" presStyleIdx="4" presStyleCnt="5">
        <dgm:presLayoutVars>
          <dgm:chMax val="0"/>
          <dgm:bulletEnabled val="1"/>
        </dgm:presLayoutVars>
      </dgm:prSet>
      <dgm:spPr/>
      <dgm:t>
        <a:bodyPr/>
        <a:lstStyle/>
        <a:p>
          <a:endParaRPr lang="en-IN"/>
        </a:p>
      </dgm:t>
    </dgm:pt>
  </dgm:ptLst>
  <dgm:cxnLst>
    <dgm:cxn modelId="{45BB376D-D14E-41C1-B96A-B6EF082AF2E6}" type="presOf" srcId="{6740453D-8C77-4C5C-9AFE-0593723DBD1A}" destId="{0AF6E0B1-2A12-4236-8325-96E9EB14BBAD}" srcOrd="0" destOrd="0" presId="urn:microsoft.com/office/officeart/2005/8/layout/vList2"/>
    <dgm:cxn modelId="{344417F1-1890-4159-A4F8-252DB8F5035D}" type="presOf" srcId="{48456BB2-1DC7-4451-A38D-F4A2B5913330}" destId="{813576E7-FA30-4E11-8585-6DBE632C68B0}" srcOrd="0" destOrd="0" presId="urn:microsoft.com/office/officeart/2005/8/layout/vList2"/>
    <dgm:cxn modelId="{B1201F14-F4C8-4FF1-A88F-0A8266D3B898}" srcId="{6740453D-8C77-4C5C-9AFE-0593723DBD1A}" destId="{1D8B61EF-D5DB-4B6B-A08D-65CF3EF949FA}" srcOrd="1" destOrd="0" parTransId="{DE56DB5D-3F51-4832-BD7E-931639BB613B}" sibTransId="{E2083991-A0FC-4682-B8F4-9B68217A19E2}"/>
    <dgm:cxn modelId="{C398333C-D788-499E-BB3A-44AC33F7ABE2}" srcId="{6740453D-8C77-4C5C-9AFE-0593723DBD1A}" destId="{966759AB-4EA8-4A24-940D-1A75BDF1BBF0}" srcOrd="2" destOrd="0" parTransId="{004867F9-864C-45E4-8B0F-3E4DE1661538}" sibTransId="{E9973311-6298-4068-B958-C75281A70301}"/>
    <dgm:cxn modelId="{A6916D44-44DE-403A-8F7A-80EBC11EE8D5}" type="presOf" srcId="{69D9ACE7-A2A7-45C5-BB8A-B336B7DF318C}" destId="{82F2C27B-C98D-4E30-8635-66D7A1162592}" srcOrd="0" destOrd="0" presId="urn:microsoft.com/office/officeart/2005/8/layout/vList2"/>
    <dgm:cxn modelId="{5FD0206E-B5AE-4760-8B2B-240A5C721E93}" srcId="{6740453D-8C77-4C5C-9AFE-0593723DBD1A}" destId="{7704DE41-BBC8-4975-9473-DC1E2FA3AFAC}" srcOrd="4" destOrd="0" parTransId="{24740992-FCD7-4721-8EEF-989634ADA191}" sibTransId="{88C5CF94-A001-495E-9B6A-0D4558D07A56}"/>
    <dgm:cxn modelId="{CDBB7F0B-1BFF-425C-895F-722D3450B441}" type="presOf" srcId="{7704DE41-BBC8-4975-9473-DC1E2FA3AFAC}" destId="{FEC91570-1383-459D-BF00-E6DAB16B9A41}" srcOrd="0" destOrd="0" presId="urn:microsoft.com/office/officeart/2005/8/layout/vList2"/>
    <dgm:cxn modelId="{5DE3C788-F06D-41D4-B67B-FB57C8AE6E3A}" srcId="{6740453D-8C77-4C5C-9AFE-0593723DBD1A}" destId="{69D9ACE7-A2A7-45C5-BB8A-B336B7DF318C}" srcOrd="0" destOrd="0" parTransId="{3646B730-B591-4334-A1FC-F8BFE781B645}" sibTransId="{C44DEF1C-C781-4C02-875E-B08A7113B408}"/>
    <dgm:cxn modelId="{D34CB234-E0FB-407E-807F-973587B365F1}" srcId="{6740453D-8C77-4C5C-9AFE-0593723DBD1A}" destId="{48456BB2-1DC7-4451-A38D-F4A2B5913330}" srcOrd="3" destOrd="0" parTransId="{5040D053-8DE6-44E9-86B5-484FA899F1F8}" sibTransId="{ED45CAED-83A2-41D7-9769-C8F4621243F0}"/>
    <dgm:cxn modelId="{11DA19AA-6700-421E-BE8E-7E0BEC5196F9}" type="presOf" srcId="{966759AB-4EA8-4A24-940D-1A75BDF1BBF0}" destId="{7439A121-4434-4E62-AD6E-6FD89C0A500E}" srcOrd="0" destOrd="0" presId="urn:microsoft.com/office/officeart/2005/8/layout/vList2"/>
    <dgm:cxn modelId="{EF896553-446F-41DC-8126-D3C63CF7BB15}" type="presOf" srcId="{1D8B61EF-D5DB-4B6B-A08D-65CF3EF949FA}" destId="{475C7E56-9616-4533-8E61-A1BE83868AFD}" srcOrd="0" destOrd="0" presId="urn:microsoft.com/office/officeart/2005/8/layout/vList2"/>
    <dgm:cxn modelId="{85E46A80-E3E6-43C9-88F8-C95C3B60E27A}" type="presParOf" srcId="{0AF6E0B1-2A12-4236-8325-96E9EB14BBAD}" destId="{82F2C27B-C98D-4E30-8635-66D7A1162592}" srcOrd="0" destOrd="0" presId="urn:microsoft.com/office/officeart/2005/8/layout/vList2"/>
    <dgm:cxn modelId="{EB124D3F-D0B3-4CCA-879A-02992B926B79}" type="presParOf" srcId="{0AF6E0B1-2A12-4236-8325-96E9EB14BBAD}" destId="{6DEBC0E2-CB2B-4930-A271-9AD6D510203A}" srcOrd="1" destOrd="0" presId="urn:microsoft.com/office/officeart/2005/8/layout/vList2"/>
    <dgm:cxn modelId="{0C5F3732-EB7F-4618-8E84-E8253FFAF110}" type="presParOf" srcId="{0AF6E0B1-2A12-4236-8325-96E9EB14BBAD}" destId="{475C7E56-9616-4533-8E61-A1BE83868AFD}" srcOrd="2" destOrd="0" presId="urn:microsoft.com/office/officeart/2005/8/layout/vList2"/>
    <dgm:cxn modelId="{13DD1B8E-A042-4664-AAEE-580C5FC40618}" type="presParOf" srcId="{0AF6E0B1-2A12-4236-8325-96E9EB14BBAD}" destId="{B378A7AF-66B5-4769-9DB6-6F3AA080C88C}" srcOrd="3" destOrd="0" presId="urn:microsoft.com/office/officeart/2005/8/layout/vList2"/>
    <dgm:cxn modelId="{64ABA77E-0F19-45D8-A6E3-963B6E0DB45B}" type="presParOf" srcId="{0AF6E0B1-2A12-4236-8325-96E9EB14BBAD}" destId="{7439A121-4434-4E62-AD6E-6FD89C0A500E}" srcOrd="4" destOrd="0" presId="urn:microsoft.com/office/officeart/2005/8/layout/vList2"/>
    <dgm:cxn modelId="{79C792EB-2BE1-4C62-A352-5C389089B444}" type="presParOf" srcId="{0AF6E0B1-2A12-4236-8325-96E9EB14BBAD}" destId="{8FC5681E-1915-4304-83DD-02B9CC6C0E64}" srcOrd="5" destOrd="0" presId="urn:microsoft.com/office/officeart/2005/8/layout/vList2"/>
    <dgm:cxn modelId="{4E081D99-CF69-4AC0-99DE-D9DCDEF3BA32}" type="presParOf" srcId="{0AF6E0B1-2A12-4236-8325-96E9EB14BBAD}" destId="{813576E7-FA30-4E11-8585-6DBE632C68B0}" srcOrd="6" destOrd="0" presId="urn:microsoft.com/office/officeart/2005/8/layout/vList2"/>
    <dgm:cxn modelId="{FB741E83-C6E6-4FA0-B758-0B6DBE2CF681}" type="presParOf" srcId="{0AF6E0B1-2A12-4236-8325-96E9EB14BBAD}" destId="{E5D4E09A-4886-4294-B3D9-744584EBE822}" srcOrd="7" destOrd="0" presId="urn:microsoft.com/office/officeart/2005/8/layout/vList2"/>
    <dgm:cxn modelId="{85527EA3-7E9A-45A0-BD2F-681C0FE40A7F}" type="presParOf" srcId="{0AF6E0B1-2A12-4236-8325-96E9EB14BBAD}" destId="{FEC91570-1383-459D-BF00-E6DAB16B9A41}" srcOrd="8" destOrd="0" presId="urn:microsoft.com/office/officeart/2005/8/layout/vList2"/>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9BF9A538-E55F-4484-828E-9DA2EF714E9A}" type="doc">
      <dgm:prSet loTypeId="urn:microsoft.com/office/officeart/2005/8/layout/pyramid2" loCatId="list" qsTypeId="urn:microsoft.com/office/officeart/2005/8/quickstyle/simple1" qsCatId="simple" csTypeId="urn:microsoft.com/office/officeart/2005/8/colors/accent1_2" csCatId="accent1" phldr="1"/>
      <dgm:spPr/>
    </dgm:pt>
    <dgm:pt modelId="{E0D6A9D8-23B3-49A0-9B15-29534BF9ED2D}">
      <dgm:prSet phldrT="[Text]"/>
      <dgm:spPr/>
      <dgm:t>
        <a:bodyPr/>
        <a:lstStyle/>
        <a:p>
          <a:r>
            <a:rPr lang="en-IN" dirty="0" err="1" smtClean="0"/>
            <a:t>Havmor</a:t>
          </a:r>
          <a:r>
            <a:rPr lang="en-IN" dirty="0" smtClean="0"/>
            <a:t> Can see all Cold-storages</a:t>
          </a:r>
          <a:endParaRPr lang="en-IN" dirty="0"/>
        </a:p>
      </dgm:t>
    </dgm:pt>
    <dgm:pt modelId="{9D2826E2-891F-4C33-B025-E5E9F9C8DD70}" type="parTrans" cxnId="{9793018B-8FD0-47C7-9FC7-3C9684BE8281}">
      <dgm:prSet/>
      <dgm:spPr/>
      <dgm:t>
        <a:bodyPr/>
        <a:lstStyle/>
        <a:p>
          <a:endParaRPr lang="en-IN"/>
        </a:p>
      </dgm:t>
    </dgm:pt>
    <dgm:pt modelId="{47BEAB10-BAB8-4980-927E-C56AF79FC0A6}" type="sibTrans" cxnId="{9793018B-8FD0-47C7-9FC7-3C9684BE8281}">
      <dgm:prSet/>
      <dgm:spPr/>
      <dgm:t>
        <a:bodyPr/>
        <a:lstStyle/>
        <a:p>
          <a:endParaRPr lang="en-IN"/>
        </a:p>
      </dgm:t>
    </dgm:pt>
    <dgm:pt modelId="{3B9F8357-7391-46C2-AB47-347EEB5E4414}">
      <dgm:prSet phldrT="[Text]"/>
      <dgm:spPr/>
      <dgm:t>
        <a:bodyPr/>
        <a:lstStyle/>
        <a:p>
          <a:r>
            <a:rPr lang="en-IN" dirty="0" smtClean="0"/>
            <a:t>RSM Wise </a:t>
          </a:r>
          <a:r>
            <a:rPr lang="en-IN" dirty="0" err="1" smtClean="0"/>
            <a:t>Acces</a:t>
          </a:r>
          <a:r>
            <a:rPr lang="en-IN" dirty="0" smtClean="0"/>
            <a:t> </a:t>
          </a:r>
          <a:endParaRPr lang="en-IN" dirty="0"/>
        </a:p>
      </dgm:t>
    </dgm:pt>
    <dgm:pt modelId="{5CB5570C-07DF-4195-B115-F0CCC133CC2B}" type="parTrans" cxnId="{47684C7E-94C8-4CB6-AF2D-22173DE7BF35}">
      <dgm:prSet/>
      <dgm:spPr/>
      <dgm:t>
        <a:bodyPr/>
        <a:lstStyle/>
        <a:p>
          <a:endParaRPr lang="en-IN"/>
        </a:p>
      </dgm:t>
    </dgm:pt>
    <dgm:pt modelId="{4EFA8524-7BC7-46DA-B29B-52AA7179E547}" type="sibTrans" cxnId="{47684C7E-94C8-4CB6-AF2D-22173DE7BF35}">
      <dgm:prSet/>
      <dgm:spPr/>
      <dgm:t>
        <a:bodyPr/>
        <a:lstStyle/>
        <a:p>
          <a:endParaRPr lang="en-IN"/>
        </a:p>
      </dgm:t>
    </dgm:pt>
    <dgm:pt modelId="{A12F3452-FB27-4AF8-85D5-6DD7CC85C71E}">
      <dgm:prSet phldrT="[Text]"/>
      <dgm:spPr/>
      <dgm:t>
        <a:bodyPr/>
        <a:lstStyle/>
        <a:p>
          <a:r>
            <a:rPr lang="en-IN" dirty="0" smtClean="0"/>
            <a:t>Territory Wise Access</a:t>
          </a:r>
          <a:endParaRPr lang="en-IN" dirty="0"/>
        </a:p>
      </dgm:t>
    </dgm:pt>
    <dgm:pt modelId="{E9F27A7F-9D13-40C7-9836-11A8A28B16BB}" type="parTrans" cxnId="{559D00DF-C390-4630-AA63-A1AB45A01F39}">
      <dgm:prSet/>
      <dgm:spPr/>
      <dgm:t>
        <a:bodyPr/>
        <a:lstStyle/>
        <a:p>
          <a:endParaRPr lang="en-IN"/>
        </a:p>
      </dgm:t>
    </dgm:pt>
    <dgm:pt modelId="{0FFA0F7D-9DB9-47B0-8329-6BEDB9999EF8}" type="sibTrans" cxnId="{559D00DF-C390-4630-AA63-A1AB45A01F39}">
      <dgm:prSet/>
      <dgm:spPr/>
      <dgm:t>
        <a:bodyPr/>
        <a:lstStyle/>
        <a:p>
          <a:endParaRPr lang="en-IN"/>
        </a:p>
      </dgm:t>
    </dgm:pt>
    <dgm:pt modelId="{7EC61690-235E-4F4B-A5F1-FE827D5B30F9}" type="pres">
      <dgm:prSet presAssocID="{9BF9A538-E55F-4484-828E-9DA2EF714E9A}" presName="compositeShape" presStyleCnt="0">
        <dgm:presLayoutVars>
          <dgm:dir/>
          <dgm:resizeHandles/>
        </dgm:presLayoutVars>
      </dgm:prSet>
      <dgm:spPr/>
    </dgm:pt>
    <dgm:pt modelId="{27D58056-8394-4632-81CB-10E9E779AC61}" type="pres">
      <dgm:prSet presAssocID="{9BF9A538-E55F-4484-828E-9DA2EF714E9A}" presName="pyramid" presStyleLbl="node1" presStyleIdx="0" presStyleCnt="1"/>
      <dgm:spPr/>
    </dgm:pt>
    <dgm:pt modelId="{1BD20165-F0EE-411F-B53A-D86E02D6F6E3}" type="pres">
      <dgm:prSet presAssocID="{9BF9A538-E55F-4484-828E-9DA2EF714E9A}" presName="theList" presStyleCnt="0"/>
      <dgm:spPr/>
    </dgm:pt>
    <dgm:pt modelId="{976B45BE-A7E1-416A-B8FA-990D144747D3}" type="pres">
      <dgm:prSet presAssocID="{E0D6A9D8-23B3-49A0-9B15-29534BF9ED2D}" presName="aNode" presStyleLbl="fgAcc1" presStyleIdx="0" presStyleCnt="3">
        <dgm:presLayoutVars>
          <dgm:bulletEnabled val="1"/>
        </dgm:presLayoutVars>
      </dgm:prSet>
      <dgm:spPr/>
      <dgm:t>
        <a:bodyPr/>
        <a:lstStyle/>
        <a:p>
          <a:endParaRPr lang="en-IN"/>
        </a:p>
      </dgm:t>
    </dgm:pt>
    <dgm:pt modelId="{69E0D9AE-5899-4015-8F6D-387214FD0F62}" type="pres">
      <dgm:prSet presAssocID="{E0D6A9D8-23B3-49A0-9B15-29534BF9ED2D}" presName="aSpace" presStyleCnt="0"/>
      <dgm:spPr/>
    </dgm:pt>
    <dgm:pt modelId="{9D7B0115-F00D-4F1F-85D6-5947AB20452F}" type="pres">
      <dgm:prSet presAssocID="{3B9F8357-7391-46C2-AB47-347EEB5E4414}" presName="aNode" presStyleLbl="fgAcc1" presStyleIdx="1" presStyleCnt="3">
        <dgm:presLayoutVars>
          <dgm:bulletEnabled val="1"/>
        </dgm:presLayoutVars>
      </dgm:prSet>
      <dgm:spPr/>
      <dgm:t>
        <a:bodyPr/>
        <a:lstStyle/>
        <a:p>
          <a:endParaRPr lang="en-IN"/>
        </a:p>
      </dgm:t>
    </dgm:pt>
    <dgm:pt modelId="{0B9997CC-ED88-488A-BF75-AA8465DB2CF9}" type="pres">
      <dgm:prSet presAssocID="{3B9F8357-7391-46C2-AB47-347EEB5E4414}" presName="aSpace" presStyleCnt="0"/>
      <dgm:spPr/>
    </dgm:pt>
    <dgm:pt modelId="{DF4CEF25-6991-4BFE-9E05-90D2A4032395}" type="pres">
      <dgm:prSet presAssocID="{A12F3452-FB27-4AF8-85D5-6DD7CC85C71E}" presName="aNode" presStyleLbl="fgAcc1" presStyleIdx="2" presStyleCnt="3">
        <dgm:presLayoutVars>
          <dgm:bulletEnabled val="1"/>
        </dgm:presLayoutVars>
      </dgm:prSet>
      <dgm:spPr/>
      <dgm:t>
        <a:bodyPr/>
        <a:lstStyle/>
        <a:p>
          <a:endParaRPr lang="en-IN"/>
        </a:p>
      </dgm:t>
    </dgm:pt>
    <dgm:pt modelId="{4BC805CA-AE9B-487A-9A6E-FA0426B928A4}" type="pres">
      <dgm:prSet presAssocID="{A12F3452-FB27-4AF8-85D5-6DD7CC85C71E}" presName="aSpace" presStyleCnt="0"/>
      <dgm:spPr/>
    </dgm:pt>
  </dgm:ptLst>
  <dgm:cxnLst>
    <dgm:cxn modelId="{39EEDC34-4925-40A6-B9E1-34705FEB0D1E}" type="presOf" srcId="{A12F3452-FB27-4AF8-85D5-6DD7CC85C71E}" destId="{DF4CEF25-6991-4BFE-9E05-90D2A4032395}" srcOrd="0" destOrd="0" presId="urn:microsoft.com/office/officeart/2005/8/layout/pyramid2"/>
    <dgm:cxn modelId="{C59E77DE-055B-42FC-9602-6EAF107324AA}" type="presOf" srcId="{E0D6A9D8-23B3-49A0-9B15-29534BF9ED2D}" destId="{976B45BE-A7E1-416A-B8FA-990D144747D3}" srcOrd="0" destOrd="0" presId="urn:microsoft.com/office/officeart/2005/8/layout/pyramid2"/>
    <dgm:cxn modelId="{47684C7E-94C8-4CB6-AF2D-22173DE7BF35}" srcId="{9BF9A538-E55F-4484-828E-9DA2EF714E9A}" destId="{3B9F8357-7391-46C2-AB47-347EEB5E4414}" srcOrd="1" destOrd="0" parTransId="{5CB5570C-07DF-4195-B115-F0CCC133CC2B}" sibTransId="{4EFA8524-7BC7-46DA-B29B-52AA7179E547}"/>
    <dgm:cxn modelId="{41AD9E74-016A-4BA2-9C2B-247837FBDD1F}" type="presOf" srcId="{9BF9A538-E55F-4484-828E-9DA2EF714E9A}" destId="{7EC61690-235E-4F4B-A5F1-FE827D5B30F9}" srcOrd="0" destOrd="0" presId="urn:microsoft.com/office/officeart/2005/8/layout/pyramid2"/>
    <dgm:cxn modelId="{81FDC581-51C2-4078-911F-BAF988E0BE9D}" type="presOf" srcId="{3B9F8357-7391-46C2-AB47-347EEB5E4414}" destId="{9D7B0115-F00D-4F1F-85D6-5947AB20452F}" srcOrd="0" destOrd="0" presId="urn:microsoft.com/office/officeart/2005/8/layout/pyramid2"/>
    <dgm:cxn modelId="{559D00DF-C390-4630-AA63-A1AB45A01F39}" srcId="{9BF9A538-E55F-4484-828E-9DA2EF714E9A}" destId="{A12F3452-FB27-4AF8-85D5-6DD7CC85C71E}" srcOrd="2" destOrd="0" parTransId="{E9F27A7F-9D13-40C7-9836-11A8A28B16BB}" sibTransId="{0FFA0F7D-9DB9-47B0-8329-6BEDB9999EF8}"/>
    <dgm:cxn modelId="{9793018B-8FD0-47C7-9FC7-3C9684BE8281}" srcId="{9BF9A538-E55F-4484-828E-9DA2EF714E9A}" destId="{E0D6A9D8-23B3-49A0-9B15-29534BF9ED2D}" srcOrd="0" destOrd="0" parTransId="{9D2826E2-891F-4C33-B025-E5E9F9C8DD70}" sibTransId="{47BEAB10-BAB8-4980-927E-C56AF79FC0A6}"/>
    <dgm:cxn modelId="{21DA23F6-FA7F-4D70-8E7D-2ED2384409BF}" type="presParOf" srcId="{7EC61690-235E-4F4B-A5F1-FE827D5B30F9}" destId="{27D58056-8394-4632-81CB-10E9E779AC61}" srcOrd="0" destOrd="0" presId="urn:microsoft.com/office/officeart/2005/8/layout/pyramid2"/>
    <dgm:cxn modelId="{881FD850-982A-4F25-AA6E-3CA59D312C60}" type="presParOf" srcId="{7EC61690-235E-4F4B-A5F1-FE827D5B30F9}" destId="{1BD20165-F0EE-411F-B53A-D86E02D6F6E3}" srcOrd="1" destOrd="0" presId="urn:microsoft.com/office/officeart/2005/8/layout/pyramid2"/>
    <dgm:cxn modelId="{71D7D760-4C8D-4FEC-BAE7-B4DF43398A8B}" type="presParOf" srcId="{1BD20165-F0EE-411F-B53A-D86E02D6F6E3}" destId="{976B45BE-A7E1-416A-B8FA-990D144747D3}" srcOrd="0" destOrd="0" presId="urn:microsoft.com/office/officeart/2005/8/layout/pyramid2"/>
    <dgm:cxn modelId="{8DB01089-BD9F-43A3-8B08-8859B38BDD9D}" type="presParOf" srcId="{1BD20165-F0EE-411F-B53A-D86E02D6F6E3}" destId="{69E0D9AE-5899-4015-8F6D-387214FD0F62}" srcOrd="1" destOrd="0" presId="urn:microsoft.com/office/officeart/2005/8/layout/pyramid2"/>
    <dgm:cxn modelId="{F9CA711B-8651-45AF-82A8-7F804329CCFE}" type="presParOf" srcId="{1BD20165-F0EE-411F-B53A-D86E02D6F6E3}" destId="{9D7B0115-F00D-4F1F-85D6-5947AB20452F}" srcOrd="2" destOrd="0" presId="urn:microsoft.com/office/officeart/2005/8/layout/pyramid2"/>
    <dgm:cxn modelId="{2AD326CE-ACD8-4EFD-AE2A-E613525A35AD}" type="presParOf" srcId="{1BD20165-F0EE-411F-B53A-D86E02D6F6E3}" destId="{0B9997CC-ED88-488A-BF75-AA8465DB2CF9}" srcOrd="3" destOrd="0" presId="urn:microsoft.com/office/officeart/2005/8/layout/pyramid2"/>
    <dgm:cxn modelId="{2F7E2796-5151-4287-9CEE-F232490DF572}" type="presParOf" srcId="{1BD20165-F0EE-411F-B53A-D86E02D6F6E3}" destId="{DF4CEF25-6991-4BFE-9E05-90D2A4032395}" srcOrd="4" destOrd="0" presId="urn:microsoft.com/office/officeart/2005/8/layout/pyramid2"/>
    <dgm:cxn modelId="{9B0C4D55-C7ED-4051-96E2-E244AF593400}" type="presParOf" srcId="{1BD20165-F0EE-411F-B53A-D86E02D6F6E3}" destId="{4BC805CA-AE9B-487A-9A6E-FA0426B928A4}" srcOrd="5" destOrd="0" presId="urn:microsoft.com/office/officeart/2005/8/layout/pyramid2"/>
  </dgm:cxnLst>
  <dgm:bg/>
  <dgm:whole/>
  <dgm:extLst>
    <a:ext uri="http://schemas.microsoft.com/office/drawing/2008/diagram">
      <dsp:dataModelExt xmlns:dsp="http://schemas.microsoft.com/office/drawing/2008/diagram" xmlns="" relId="rId9"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DB3E1ED5-56E5-4C71-A938-B8CA7680217B}" type="doc">
      <dgm:prSet loTypeId="urn:microsoft.com/office/officeart/2005/8/layout/vList2" loCatId="list" qsTypeId="urn:microsoft.com/office/officeart/2005/8/quickstyle/simple3" qsCatId="simple" csTypeId="urn:microsoft.com/office/officeart/2005/8/colors/colorful5" csCatId="colorful"/>
      <dgm:spPr/>
      <dgm:t>
        <a:bodyPr/>
        <a:lstStyle/>
        <a:p>
          <a:endParaRPr lang="en-IN"/>
        </a:p>
      </dgm:t>
    </dgm:pt>
    <dgm:pt modelId="{B2F4AD47-D530-4021-8CAE-8A00852DA632}">
      <dgm:prSet/>
      <dgm:spPr/>
      <dgm:t>
        <a:bodyPr/>
        <a:lstStyle/>
        <a:p>
          <a:pPr rtl="0"/>
          <a:r>
            <a:rPr lang="en-IN" dirty="0" smtClean="0"/>
            <a:t>In addition to data fusion, there is process fusion—such as standardizing processes and understanding the various interlinked processes. </a:t>
          </a:r>
          <a:endParaRPr lang="en-IN" dirty="0"/>
        </a:p>
      </dgm:t>
    </dgm:pt>
    <dgm:pt modelId="{5C35A161-5EB6-4828-9915-5F6B63DD209F}" type="parTrans" cxnId="{B7CDA8E1-8FF0-4FD6-80FE-8A41A1AF799A}">
      <dgm:prSet/>
      <dgm:spPr/>
      <dgm:t>
        <a:bodyPr/>
        <a:lstStyle/>
        <a:p>
          <a:endParaRPr lang="en-IN"/>
        </a:p>
      </dgm:t>
    </dgm:pt>
    <dgm:pt modelId="{9A4E90D9-878A-49F9-8BDF-E8A345CE01F3}" type="sibTrans" cxnId="{B7CDA8E1-8FF0-4FD6-80FE-8A41A1AF799A}">
      <dgm:prSet/>
      <dgm:spPr/>
      <dgm:t>
        <a:bodyPr/>
        <a:lstStyle/>
        <a:p>
          <a:endParaRPr lang="en-IN"/>
        </a:p>
      </dgm:t>
    </dgm:pt>
    <dgm:pt modelId="{B2062EC0-6A2B-43FF-96CE-4D8CFF313081}">
      <dgm:prSet/>
      <dgm:spPr/>
      <dgm:t>
        <a:bodyPr/>
        <a:lstStyle/>
        <a:p>
          <a:pPr rtl="0"/>
          <a:r>
            <a:rPr lang="en-IN" dirty="0" smtClean="0"/>
            <a:t>This provides operations visibility across the entire process chain, which can improve all logistics-related functions, such as:</a:t>
          </a:r>
          <a:endParaRPr lang="en-IN" dirty="0"/>
        </a:p>
      </dgm:t>
    </dgm:pt>
    <dgm:pt modelId="{A754C14E-648B-4E61-8E82-2CF7DA7956CE}" type="parTrans" cxnId="{7CBB9B25-A04D-4BAB-BE02-D3DA5DC63DBE}">
      <dgm:prSet/>
      <dgm:spPr/>
      <dgm:t>
        <a:bodyPr/>
        <a:lstStyle/>
        <a:p>
          <a:endParaRPr lang="en-IN"/>
        </a:p>
      </dgm:t>
    </dgm:pt>
    <dgm:pt modelId="{01F37DE5-D5E4-4706-A314-BDFBE8216ACF}" type="sibTrans" cxnId="{7CBB9B25-A04D-4BAB-BE02-D3DA5DC63DBE}">
      <dgm:prSet/>
      <dgm:spPr/>
      <dgm:t>
        <a:bodyPr/>
        <a:lstStyle/>
        <a:p>
          <a:endParaRPr lang="en-IN"/>
        </a:p>
      </dgm:t>
    </dgm:pt>
    <dgm:pt modelId="{9C5A1BBF-2A11-4549-A7D2-D204A9566633}">
      <dgm:prSet/>
      <dgm:spPr/>
      <dgm:t>
        <a:bodyPr/>
        <a:lstStyle/>
        <a:p>
          <a:pPr rtl="0"/>
          <a:r>
            <a:rPr lang="en-IN" dirty="0" smtClean="0"/>
            <a:t>Distribution </a:t>
          </a:r>
          <a:r>
            <a:rPr lang="en-IN" dirty="0" err="1" smtClean="0"/>
            <a:t>center</a:t>
          </a:r>
          <a:r>
            <a:rPr lang="en-IN" dirty="0" smtClean="0"/>
            <a:t> sort optimization</a:t>
          </a:r>
          <a:endParaRPr lang="en-IN" dirty="0"/>
        </a:p>
      </dgm:t>
    </dgm:pt>
    <dgm:pt modelId="{E4243915-FA21-4F80-93E3-A4CE2EA600F5}" type="parTrans" cxnId="{168163E2-FED9-478D-9952-E5C7632EE0EB}">
      <dgm:prSet/>
      <dgm:spPr/>
      <dgm:t>
        <a:bodyPr/>
        <a:lstStyle/>
        <a:p>
          <a:endParaRPr lang="en-IN"/>
        </a:p>
      </dgm:t>
    </dgm:pt>
    <dgm:pt modelId="{B9149D4D-B360-460F-8AD2-A2346FEEC040}" type="sibTrans" cxnId="{168163E2-FED9-478D-9952-E5C7632EE0EB}">
      <dgm:prSet/>
      <dgm:spPr/>
      <dgm:t>
        <a:bodyPr/>
        <a:lstStyle/>
        <a:p>
          <a:endParaRPr lang="en-IN"/>
        </a:p>
      </dgm:t>
    </dgm:pt>
    <dgm:pt modelId="{53D219E8-6908-44C7-ADBD-C7BBFA5C4DB5}">
      <dgm:prSet/>
      <dgm:spPr/>
      <dgm:t>
        <a:bodyPr/>
        <a:lstStyle/>
        <a:p>
          <a:pPr rtl="0"/>
          <a:r>
            <a:rPr lang="en-IN" dirty="0" smtClean="0"/>
            <a:t>Back-haul activities</a:t>
          </a:r>
          <a:endParaRPr lang="en-IN" dirty="0"/>
        </a:p>
      </dgm:t>
    </dgm:pt>
    <dgm:pt modelId="{D0FE0A59-8661-4B9D-B3F0-AD0DECBB06C5}" type="parTrans" cxnId="{C12D53BA-1828-4E9F-BFF3-E45CF226B513}">
      <dgm:prSet/>
      <dgm:spPr/>
      <dgm:t>
        <a:bodyPr/>
        <a:lstStyle/>
        <a:p>
          <a:endParaRPr lang="en-IN"/>
        </a:p>
      </dgm:t>
    </dgm:pt>
    <dgm:pt modelId="{278D88E2-389F-43F5-BA00-7CF2968FEE8F}" type="sibTrans" cxnId="{C12D53BA-1828-4E9F-BFF3-E45CF226B513}">
      <dgm:prSet/>
      <dgm:spPr/>
      <dgm:t>
        <a:bodyPr/>
        <a:lstStyle/>
        <a:p>
          <a:endParaRPr lang="en-IN"/>
        </a:p>
      </dgm:t>
    </dgm:pt>
    <dgm:pt modelId="{3469AE90-597A-4758-9128-6263C42293D1}">
      <dgm:prSet/>
      <dgm:spPr/>
      <dgm:t>
        <a:bodyPr/>
        <a:lstStyle/>
        <a:p>
          <a:pPr rtl="0"/>
          <a:r>
            <a:rPr lang="en-IN" dirty="0" smtClean="0"/>
            <a:t>Revenue and fuel management</a:t>
          </a:r>
          <a:endParaRPr lang="en-IN" dirty="0"/>
        </a:p>
      </dgm:t>
    </dgm:pt>
    <dgm:pt modelId="{E0B6563A-AD36-4DA8-AA4E-FBBBCA9C9FC9}" type="parTrans" cxnId="{29765447-167D-44ED-A063-ADFEE4CC17EB}">
      <dgm:prSet/>
      <dgm:spPr/>
      <dgm:t>
        <a:bodyPr/>
        <a:lstStyle/>
        <a:p>
          <a:endParaRPr lang="en-IN"/>
        </a:p>
      </dgm:t>
    </dgm:pt>
    <dgm:pt modelId="{2AEA583F-A06B-4D97-B801-2A3453A17E34}" type="sibTrans" cxnId="{29765447-167D-44ED-A063-ADFEE4CC17EB}">
      <dgm:prSet/>
      <dgm:spPr/>
      <dgm:t>
        <a:bodyPr/>
        <a:lstStyle/>
        <a:p>
          <a:endParaRPr lang="en-IN"/>
        </a:p>
      </dgm:t>
    </dgm:pt>
    <dgm:pt modelId="{A666049E-4C81-4FAD-A1AB-56F4AC64A571}" type="pres">
      <dgm:prSet presAssocID="{DB3E1ED5-56E5-4C71-A938-B8CA7680217B}" presName="linear" presStyleCnt="0">
        <dgm:presLayoutVars>
          <dgm:animLvl val="lvl"/>
          <dgm:resizeHandles val="exact"/>
        </dgm:presLayoutVars>
      </dgm:prSet>
      <dgm:spPr/>
    </dgm:pt>
    <dgm:pt modelId="{E5572AA9-A428-4AA3-9CFD-52F5540436BC}" type="pres">
      <dgm:prSet presAssocID="{B2F4AD47-D530-4021-8CAE-8A00852DA632}" presName="parentText" presStyleLbl="node1" presStyleIdx="0" presStyleCnt="2">
        <dgm:presLayoutVars>
          <dgm:chMax val="0"/>
          <dgm:bulletEnabled val="1"/>
        </dgm:presLayoutVars>
      </dgm:prSet>
      <dgm:spPr/>
    </dgm:pt>
    <dgm:pt modelId="{B10612E7-0966-476B-9DD1-6DF3F90C8CD5}" type="pres">
      <dgm:prSet presAssocID="{9A4E90D9-878A-49F9-8BDF-E8A345CE01F3}" presName="spacer" presStyleCnt="0"/>
      <dgm:spPr/>
    </dgm:pt>
    <dgm:pt modelId="{73DD365E-8F56-4ED3-ACEF-CB2563D1C19F}" type="pres">
      <dgm:prSet presAssocID="{B2062EC0-6A2B-43FF-96CE-4D8CFF313081}" presName="parentText" presStyleLbl="node1" presStyleIdx="1" presStyleCnt="2">
        <dgm:presLayoutVars>
          <dgm:chMax val="0"/>
          <dgm:bulletEnabled val="1"/>
        </dgm:presLayoutVars>
      </dgm:prSet>
      <dgm:spPr/>
    </dgm:pt>
    <dgm:pt modelId="{5AEE649F-0886-4F49-B7A4-1BFED4A8F58D}" type="pres">
      <dgm:prSet presAssocID="{B2062EC0-6A2B-43FF-96CE-4D8CFF313081}" presName="childText" presStyleLbl="revTx" presStyleIdx="0" presStyleCnt="1">
        <dgm:presLayoutVars>
          <dgm:bulletEnabled val="1"/>
        </dgm:presLayoutVars>
      </dgm:prSet>
      <dgm:spPr/>
    </dgm:pt>
  </dgm:ptLst>
  <dgm:cxnLst>
    <dgm:cxn modelId="{168163E2-FED9-478D-9952-E5C7632EE0EB}" srcId="{B2062EC0-6A2B-43FF-96CE-4D8CFF313081}" destId="{9C5A1BBF-2A11-4549-A7D2-D204A9566633}" srcOrd="0" destOrd="0" parTransId="{E4243915-FA21-4F80-93E3-A4CE2EA600F5}" sibTransId="{B9149D4D-B360-460F-8AD2-A2346FEEC040}"/>
    <dgm:cxn modelId="{C12D53BA-1828-4E9F-BFF3-E45CF226B513}" srcId="{B2062EC0-6A2B-43FF-96CE-4D8CFF313081}" destId="{53D219E8-6908-44C7-ADBD-C7BBFA5C4DB5}" srcOrd="1" destOrd="0" parTransId="{D0FE0A59-8661-4B9D-B3F0-AD0DECBB06C5}" sibTransId="{278D88E2-389F-43F5-BA00-7CF2968FEE8F}"/>
    <dgm:cxn modelId="{D93B1AB9-B11F-41E2-A1F7-FFF2F11C2A55}" type="presOf" srcId="{B2F4AD47-D530-4021-8CAE-8A00852DA632}" destId="{E5572AA9-A428-4AA3-9CFD-52F5540436BC}" srcOrd="0" destOrd="0" presId="urn:microsoft.com/office/officeart/2005/8/layout/vList2"/>
    <dgm:cxn modelId="{6F85939B-9B9C-4A0C-BFFC-159535A4C073}" type="presOf" srcId="{DB3E1ED5-56E5-4C71-A938-B8CA7680217B}" destId="{A666049E-4C81-4FAD-A1AB-56F4AC64A571}" srcOrd="0" destOrd="0" presId="urn:microsoft.com/office/officeart/2005/8/layout/vList2"/>
    <dgm:cxn modelId="{388DC22F-F19F-41EA-9F3A-618FEDD60C17}" type="presOf" srcId="{3469AE90-597A-4758-9128-6263C42293D1}" destId="{5AEE649F-0886-4F49-B7A4-1BFED4A8F58D}" srcOrd="0" destOrd="2" presId="urn:microsoft.com/office/officeart/2005/8/layout/vList2"/>
    <dgm:cxn modelId="{7534CB31-BF11-49F9-A6D2-616801AABA6E}" type="presOf" srcId="{53D219E8-6908-44C7-ADBD-C7BBFA5C4DB5}" destId="{5AEE649F-0886-4F49-B7A4-1BFED4A8F58D}" srcOrd="0" destOrd="1" presId="urn:microsoft.com/office/officeart/2005/8/layout/vList2"/>
    <dgm:cxn modelId="{29765447-167D-44ED-A063-ADFEE4CC17EB}" srcId="{B2062EC0-6A2B-43FF-96CE-4D8CFF313081}" destId="{3469AE90-597A-4758-9128-6263C42293D1}" srcOrd="2" destOrd="0" parTransId="{E0B6563A-AD36-4DA8-AA4E-FBBBCA9C9FC9}" sibTransId="{2AEA583F-A06B-4D97-B801-2A3453A17E34}"/>
    <dgm:cxn modelId="{C9262808-CCED-4042-821F-928C84F11A3C}" type="presOf" srcId="{9C5A1BBF-2A11-4549-A7D2-D204A9566633}" destId="{5AEE649F-0886-4F49-B7A4-1BFED4A8F58D}" srcOrd="0" destOrd="0" presId="urn:microsoft.com/office/officeart/2005/8/layout/vList2"/>
    <dgm:cxn modelId="{7ACC6717-8CFF-460A-935C-42E115F28866}" type="presOf" srcId="{B2062EC0-6A2B-43FF-96CE-4D8CFF313081}" destId="{73DD365E-8F56-4ED3-ACEF-CB2563D1C19F}" srcOrd="0" destOrd="0" presId="urn:microsoft.com/office/officeart/2005/8/layout/vList2"/>
    <dgm:cxn modelId="{7CBB9B25-A04D-4BAB-BE02-D3DA5DC63DBE}" srcId="{DB3E1ED5-56E5-4C71-A938-B8CA7680217B}" destId="{B2062EC0-6A2B-43FF-96CE-4D8CFF313081}" srcOrd="1" destOrd="0" parTransId="{A754C14E-648B-4E61-8E82-2CF7DA7956CE}" sibTransId="{01F37DE5-D5E4-4706-A314-BDFBE8216ACF}"/>
    <dgm:cxn modelId="{B7CDA8E1-8FF0-4FD6-80FE-8A41A1AF799A}" srcId="{DB3E1ED5-56E5-4C71-A938-B8CA7680217B}" destId="{B2F4AD47-D530-4021-8CAE-8A00852DA632}" srcOrd="0" destOrd="0" parTransId="{5C35A161-5EB6-4828-9915-5F6B63DD209F}" sibTransId="{9A4E90D9-878A-49F9-8BDF-E8A345CE01F3}"/>
    <dgm:cxn modelId="{CDAF0858-C1F5-413F-BC13-48829ED43B12}" type="presParOf" srcId="{A666049E-4C81-4FAD-A1AB-56F4AC64A571}" destId="{E5572AA9-A428-4AA3-9CFD-52F5540436BC}" srcOrd="0" destOrd="0" presId="urn:microsoft.com/office/officeart/2005/8/layout/vList2"/>
    <dgm:cxn modelId="{DB1A684A-39E4-4CA4-A74B-3F7367871201}" type="presParOf" srcId="{A666049E-4C81-4FAD-A1AB-56F4AC64A571}" destId="{B10612E7-0966-476B-9DD1-6DF3F90C8CD5}" srcOrd="1" destOrd="0" presId="urn:microsoft.com/office/officeart/2005/8/layout/vList2"/>
    <dgm:cxn modelId="{137EF38F-FE40-4CE9-8B2D-DC33190AC43A}" type="presParOf" srcId="{A666049E-4C81-4FAD-A1AB-56F4AC64A571}" destId="{73DD365E-8F56-4ED3-ACEF-CB2563D1C19F}" srcOrd="2" destOrd="0" presId="urn:microsoft.com/office/officeart/2005/8/layout/vList2"/>
    <dgm:cxn modelId="{0E55187B-E410-4568-9D41-5A7BE7937C08}" type="presParOf" srcId="{A666049E-4C81-4FAD-A1AB-56F4AC64A571}" destId="{5AEE649F-0886-4F49-B7A4-1BFED4A8F58D}" srcOrd="3" destOrd="0" presId="urn:microsoft.com/office/officeart/2005/8/layout/vList2"/>
  </dgm:cxnLst>
  <dgm:bg/>
  <dgm:whole/>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F73A080-3E27-4A31-B318-596942124B31}">
      <dsp:nvSpPr>
        <dsp:cNvPr id="0" name=""/>
        <dsp:cNvSpPr/>
      </dsp:nvSpPr>
      <dsp:spPr>
        <a:xfrm>
          <a:off x="0" y="96100"/>
          <a:ext cx="8229600" cy="1396587"/>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lvl="0" algn="l" defTabSz="1111250" rtl="0">
            <a:lnSpc>
              <a:spcPct val="90000"/>
            </a:lnSpc>
            <a:spcBef>
              <a:spcPct val="0"/>
            </a:spcBef>
            <a:spcAft>
              <a:spcPct val="35000"/>
            </a:spcAft>
          </a:pPr>
          <a:r>
            <a:rPr lang="en-US" sz="2500" kern="1200" smtClean="0"/>
            <a:t>Cloud Computing</a:t>
          </a:r>
          <a:endParaRPr lang="en-IN" sz="2500" kern="1200"/>
        </a:p>
      </dsp:txBody>
      <dsp:txXfrm>
        <a:off x="68176" y="164276"/>
        <a:ext cx="8093248" cy="1260235"/>
      </dsp:txXfrm>
    </dsp:sp>
    <dsp:sp modelId="{6C434BA8-4568-46CA-8F56-B6AD234FCC74}">
      <dsp:nvSpPr>
        <dsp:cNvPr id="0" name=""/>
        <dsp:cNvSpPr/>
      </dsp:nvSpPr>
      <dsp:spPr>
        <a:xfrm>
          <a:off x="0" y="1564687"/>
          <a:ext cx="8229600" cy="1396587"/>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lvl="0" algn="l" defTabSz="1111250" rtl="0">
            <a:lnSpc>
              <a:spcPct val="90000"/>
            </a:lnSpc>
            <a:spcBef>
              <a:spcPct val="0"/>
            </a:spcBef>
            <a:spcAft>
              <a:spcPct val="35000"/>
            </a:spcAft>
          </a:pPr>
          <a:r>
            <a:rPr lang="en-US" sz="2500" kern="1200" smtClean="0"/>
            <a:t>Wireless communication technologies (such as smart mobile phones, QR code, RFID and telematics tracking).</a:t>
          </a:r>
          <a:endParaRPr lang="en-IN" sz="2500" kern="1200"/>
        </a:p>
      </dsp:txBody>
      <dsp:txXfrm>
        <a:off x="68176" y="1632863"/>
        <a:ext cx="8093248" cy="1260235"/>
      </dsp:txXfrm>
    </dsp:sp>
    <dsp:sp modelId="{46FC6145-C735-408F-9F71-CEDDB4436918}">
      <dsp:nvSpPr>
        <dsp:cNvPr id="0" name=""/>
        <dsp:cNvSpPr/>
      </dsp:nvSpPr>
      <dsp:spPr>
        <a:xfrm>
          <a:off x="0" y="3033275"/>
          <a:ext cx="8229600" cy="1396587"/>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lvl="0" algn="l" defTabSz="1111250" rtl="0">
            <a:lnSpc>
              <a:spcPct val="90000"/>
            </a:lnSpc>
            <a:spcBef>
              <a:spcPct val="0"/>
            </a:spcBef>
            <a:spcAft>
              <a:spcPct val="35000"/>
            </a:spcAft>
          </a:pPr>
          <a:r>
            <a:rPr lang="en-US" sz="2500" kern="1200" smtClean="0"/>
            <a:t>Switching from dyadic one-to-one communication to simultaneous one-to-many communication changes the way supply chains are structured and information is shared</a:t>
          </a:r>
          <a:endParaRPr lang="en-IN" sz="2500" kern="1200"/>
        </a:p>
      </dsp:txBody>
      <dsp:txXfrm>
        <a:off x="68176" y="3101451"/>
        <a:ext cx="8093248" cy="126023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8782550-6BCA-46B6-8EEC-795A03CA2C70}">
      <dsp:nvSpPr>
        <dsp:cNvPr id="0" name=""/>
        <dsp:cNvSpPr/>
      </dsp:nvSpPr>
      <dsp:spPr>
        <a:xfrm>
          <a:off x="3616" y="681757"/>
          <a:ext cx="3162448" cy="3162448"/>
        </a:xfrm>
        <a:prstGeom prst="ellipse">
          <a:avLst/>
        </a:prstGeom>
        <a:solidFill>
          <a:schemeClr val="accent2">
            <a:alpha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174040" tIns="25400" rIns="174040" bIns="25400" numCol="1" spcCol="1270" anchor="ctr" anchorCtr="0">
          <a:noAutofit/>
        </a:bodyPr>
        <a:lstStyle/>
        <a:p>
          <a:pPr lvl="0" algn="ctr" defTabSz="889000" rtl="0">
            <a:lnSpc>
              <a:spcPct val="90000"/>
            </a:lnSpc>
            <a:spcBef>
              <a:spcPct val="0"/>
            </a:spcBef>
            <a:spcAft>
              <a:spcPct val="35000"/>
            </a:spcAft>
          </a:pPr>
          <a:r>
            <a:rPr lang="en-US" sz="2000" b="1" kern="1200" dirty="0" smtClean="0"/>
            <a:t>Transportation resource management </a:t>
          </a:r>
          <a:r>
            <a:rPr lang="en-US" sz="1800" kern="1200" dirty="0" smtClean="0"/>
            <a:t>This function is related to the control of transportation resources such as load units, trucks, trains, ships and containers.  </a:t>
          </a:r>
          <a:endParaRPr lang="en-IN" sz="1800" kern="1200" dirty="0"/>
        </a:p>
      </dsp:txBody>
      <dsp:txXfrm>
        <a:off x="466746" y="1144887"/>
        <a:ext cx="2236188" cy="2236188"/>
      </dsp:txXfrm>
    </dsp:sp>
    <dsp:sp modelId="{D88BD72D-4C47-4A6B-8EFD-FD09E386E314}">
      <dsp:nvSpPr>
        <dsp:cNvPr id="0" name=""/>
        <dsp:cNvSpPr/>
      </dsp:nvSpPr>
      <dsp:spPr>
        <a:xfrm>
          <a:off x="2533575" y="681757"/>
          <a:ext cx="3162448" cy="3162448"/>
        </a:xfrm>
        <a:prstGeom prst="ellipse">
          <a:avLst/>
        </a:prstGeom>
        <a:solidFill>
          <a:schemeClr val="accent2">
            <a:alpha val="50000"/>
            <a:hueOff val="2340759"/>
            <a:satOff val="-2919"/>
            <a:lumOff val="68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174040" tIns="25400" rIns="174040" bIns="25400" numCol="1" spcCol="1270" anchor="ctr" anchorCtr="0">
          <a:noAutofit/>
        </a:bodyPr>
        <a:lstStyle/>
        <a:p>
          <a:pPr lvl="0" algn="ctr" defTabSz="889000" rtl="0">
            <a:lnSpc>
              <a:spcPct val="90000"/>
            </a:lnSpc>
            <a:spcBef>
              <a:spcPct val="0"/>
            </a:spcBef>
            <a:spcAft>
              <a:spcPct val="35000"/>
            </a:spcAft>
          </a:pPr>
          <a:r>
            <a:rPr lang="en-US" sz="2000" b="1" kern="1200" dirty="0" smtClean="0"/>
            <a:t>Ports and terminals operations management</a:t>
          </a:r>
          <a:r>
            <a:rPr lang="en-US" sz="1800" kern="1200" dirty="0" smtClean="0"/>
            <a:t>: This function enables the control of the flow of material through the ports and terminals.</a:t>
          </a:r>
          <a:endParaRPr lang="en-IN" sz="1800" kern="1200" dirty="0"/>
        </a:p>
      </dsp:txBody>
      <dsp:txXfrm>
        <a:off x="2996705" y="1144887"/>
        <a:ext cx="2236188" cy="2236188"/>
      </dsp:txXfrm>
    </dsp:sp>
    <dsp:sp modelId="{F9A2443D-C680-4230-946E-F94BA7EF6176}">
      <dsp:nvSpPr>
        <dsp:cNvPr id="0" name=""/>
        <dsp:cNvSpPr/>
      </dsp:nvSpPr>
      <dsp:spPr>
        <a:xfrm>
          <a:off x="5063534" y="681757"/>
          <a:ext cx="3162448" cy="3162448"/>
        </a:xfrm>
        <a:prstGeom prst="ellipse">
          <a:avLst/>
        </a:prstGeom>
        <a:solidFill>
          <a:schemeClr val="accent2">
            <a:alpha val="50000"/>
            <a:hueOff val="4681519"/>
            <a:satOff val="-5839"/>
            <a:lumOff val="13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174040" tIns="25400" rIns="174040" bIns="25400" numCol="1" spcCol="1270" anchor="ctr" anchorCtr="0">
          <a:noAutofit/>
        </a:bodyPr>
        <a:lstStyle/>
        <a:p>
          <a:pPr lvl="0" algn="ctr" defTabSz="889000" rtl="0">
            <a:lnSpc>
              <a:spcPct val="90000"/>
            </a:lnSpc>
            <a:spcBef>
              <a:spcPct val="0"/>
            </a:spcBef>
            <a:spcAft>
              <a:spcPct val="35000"/>
            </a:spcAft>
          </a:pPr>
          <a:r>
            <a:rPr lang="en-US" sz="2000" b="1" kern="1200" dirty="0" smtClean="0"/>
            <a:t>Freight and vehicle tracking and tracing</a:t>
          </a:r>
          <a:r>
            <a:rPr lang="en-US" sz="1800" kern="1200" dirty="0" smtClean="0"/>
            <a:t>: This function enables the monitoring and control of the location of vehicles and freight in the transportation network. </a:t>
          </a:r>
          <a:endParaRPr lang="en-IN" sz="1800" kern="1200" dirty="0"/>
        </a:p>
      </dsp:txBody>
      <dsp:txXfrm>
        <a:off x="5526664" y="1144887"/>
        <a:ext cx="2236188" cy="223618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2F2C27B-C98D-4E30-8635-66D7A1162592}">
      <dsp:nvSpPr>
        <dsp:cNvPr id="0" name=""/>
        <dsp:cNvSpPr/>
      </dsp:nvSpPr>
      <dsp:spPr>
        <a:xfrm>
          <a:off x="0" y="1610"/>
          <a:ext cx="8229600" cy="893816"/>
        </a:xfrm>
        <a:prstGeom prst="roundRect">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n-US" sz="2400" kern="1200" smtClean="0"/>
            <a:t>• Interoperability between paperless freight information systems</a:t>
          </a:r>
          <a:endParaRPr lang="en-IN" sz="2400" kern="1200"/>
        </a:p>
      </dsp:txBody>
      <dsp:txXfrm>
        <a:off x="43633" y="45243"/>
        <a:ext cx="8142334" cy="806550"/>
      </dsp:txXfrm>
    </dsp:sp>
    <dsp:sp modelId="{475C7E56-9616-4533-8E61-A1BE83868AFD}">
      <dsp:nvSpPr>
        <dsp:cNvPr id="0" name=""/>
        <dsp:cNvSpPr/>
      </dsp:nvSpPr>
      <dsp:spPr>
        <a:xfrm>
          <a:off x="0" y="908841"/>
          <a:ext cx="8229600" cy="893816"/>
        </a:xfrm>
        <a:prstGeom prst="roundRect">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n-US" sz="2400" kern="1200" smtClean="0"/>
            <a:t>• Zero paper documents needed for planning, executing and completing any transport operation within the EU</a:t>
          </a:r>
          <a:endParaRPr lang="en-IN" sz="2400" kern="1200"/>
        </a:p>
      </dsp:txBody>
      <dsp:txXfrm>
        <a:off x="43633" y="952474"/>
        <a:ext cx="8142334" cy="806550"/>
      </dsp:txXfrm>
    </dsp:sp>
    <dsp:sp modelId="{7439A121-4434-4E62-AD6E-6FD89C0A500E}">
      <dsp:nvSpPr>
        <dsp:cNvPr id="0" name=""/>
        <dsp:cNvSpPr/>
      </dsp:nvSpPr>
      <dsp:spPr>
        <a:xfrm>
          <a:off x="0" y="1816073"/>
          <a:ext cx="8229600" cy="893816"/>
        </a:xfrm>
        <a:prstGeom prst="roundRect">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n-US" sz="2400" kern="1200" smtClean="0"/>
            <a:t>• Reduced waiting time at hubs related to administrative procedures</a:t>
          </a:r>
          <a:endParaRPr lang="en-IN" sz="2400" kern="1200"/>
        </a:p>
      </dsp:txBody>
      <dsp:txXfrm>
        <a:off x="43633" y="1859706"/>
        <a:ext cx="8142334" cy="806550"/>
      </dsp:txXfrm>
    </dsp:sp>
    <dsp:sp modelId="{813576E7-FA30-4E11-8585-6DBE632C68B0}">
      <dsp:nvSpPr>
        <dsp:cNvPr id="0" name=""/>
        <dsp:cNvSpPr/>
      </dsp:nvSpPr>
      <dsp:spPr>
        <a:xfrm>
          <a:off x="0" y="2723305"/>
          <a:ext cx="8229600" cy="893816"/>
        </a:xfrm>
        <a:prstGeom prst="roundRect">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n-US" sz="2400" kern="1200" smtClean="0"/>
            <a:t>• Standard framework for intermodal information exchange</a:t>
          </a:r>
          <a:endParaRPr lang="en-IN" sz="2400" kern="1200"/>
        </a:p>
      </dsp:txBody>
      <dsp:txXfrm>
        <a:off x="43633" y="2766938"/>
        <a:ext cx="8142334" cy="806550"/>
      </dsp:txXfrm>
    </dsp:sp>
    <dsp:sp modelId="{FEC91570-1383-459D-BF00-E6DAB16B9A41}">
      <dsp:nvSpPr>
        <dsp:cNvPr id="0" name=""/>
        <dsp:cNvSpPr/>
      </dsp:nvSpPr>
      <dsp:spPr>
        <a:xfrm>
          <a:off x="0" y="3630536"/>
          <a:ext cx="8229600" cy="893816"/>
        </a:xfrm>
        <a:prstGeom prst="roundRect">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n-US" sz="2400" kern="1200" smtClean="0"/>
            <a:t>• Harmonised border crossings</a:t>
          </a:r>
          <a:endParaRPr lang="en-IN" sz="2400" kern="1200"/>
        </a:p>
      </dsp:txBody>
      <dsp:txXfrm>
        <a:off x="43633" y="3674169"/>
        <a:ext cx="8142334" cy="80655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7D58056-8394-4632-81CB-10E9E779AC61}">
      <dsp:nvSpPr>
        <dsp:cNvPr id="0" name=""/>
        <dsp:cNvSpPr/>
      </dsp:nvSpPr>
      <dsp:spPr>
        <a:xfrm>
          <a:off x="1441960" y="0"/>
          <a:ext cx="3816424" cy="3816424"/>
        </a:xfrm>
        <a:prstGeom prst="triangl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76B45BE-A7E1-416A-B8FA-990D144747D3}">
      <dsp:nvSpPr>
        <dsp:cNvPr id="0" name=""/>
        <dsp:cNvSpPr/>
      </dsp:nvSpPr>
      <dsp:spPr>
        <a:xfrm>
          <a:off x="3350172" y="383692"/>
          <a:ext cx="2480675" cy="903419"/>
        </a:xfrm>
        <a:prstGeom prst="round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r>
            <a:rPr lang="en-IN" sz="2200" kern="1200" dirty="0" err="1" smtClean="0"/>
            <a:t>Havmor</a:t>
          </a:r>
          <a:r>
            <a:rPr lang="en-IN" sz="2200" kern="1200" dirty="0" smtClean="0"/>
            <a:t> Can see all Cold-storages</a:t>
          </a:r>
          <a:endParaRPr lang="en-IN" sz="2200" kern="1200" dirty="0"/>
        </a:p>
      </dsp:txBody>
      <dsp:txXfrm>
        <a:off x="3394273" y="427793"/>
        <a:ext cx="2392473" cy="815217"/>
      </dsp:txXfrm>
    </dsp:sp>
    <dsp:sp modelId="{9D7B0115-F00D-4F1F-85D6-5947AB20452F}">
      <dsp:nvSpPr>
        <dsp:cNvPr id="0" name=""/>
        <dsp:cNvSpPr/>
      </dsp:nvSpPr>
      <dsp:spPr>
        <a:xfrm>
          <a:off x="3350172" y="1400038"/>
          <a:ext cx="2480675" cy="903419"/>
        </a:xfrm>
        <a:prstGeom prst="round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r>
            <a:rPr lang="en-IN" sz="2200" kern="1200" dirty="0" smtClean="0"/>
            <a:t>RSM Wise </a:t>
          </a:r>
          <a:r>
            <a:rPr lang="en-IN" sz="2200" kern="1200" dirty="0" err="1" smtClean="0"/>
            <a:t>Acces</a:t>
          </a:r>
          <a:r>
            <a:rPr lang="en-IN" sz="2200" kern="1200" dirty="0" smtClean="0"/>
            <a:t> </a:t>
          </a:r>
          <a:endParaRPr lang="en-IN" sz="2200" kern="1200" dirty="0"/>
        </a:p>
      </dsp:txBody>
      <dsp:txXfrm>
        <a:off x="3394273" y="1444139"/>
        <a:ext cx="2392473" cy="815217"/>
      </dsp:txXfrm>
    </dsp:sp>
    <dsp:sp modelId="{DF4CEF25-6991-4BFE-9E05-90D2A4032395}">
      <dsp:nvSpPr>
        <dsp:cNvPr id="0" name=""/>
        <dsp:cNvSpPr/>
      </dsp:nvSpPr>
      <dsp:spPr>
        <a:xfrm>
          <a:off x="3350172" y="2416385"/>
          <a:ext cx="2480675" cy="903419"/>
        </a:xfrm>
        <a:prstGeom prst="round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r>
            <a:rPr lang="en-IN" sz="2200" kern="1200" dirty="0" smtClean="0"/>
            <a:t>Territory Wise Access</a:t>
          </a:r>
          <a:endParaRPr lang="en-IN" sz="2200" kern="1200" dirty="0"/>
        </a:p>
      </dsp:txBody>
      <dsp:txXfrm>
        <a:off x="3394273" y="2460486"/>
        <a:ext cx="2392473" cy="815217"/>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enn3">
  <dgm:title val=""/>
  <dgm:desc val=""/>
  <dgm:catLst>
    <dgm:cat type="relationship" pri="2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fallback" val="2D"/>
        </dgm:alg>
      </dgm:if>
      <dgm:else name="Name3">
        <dgm:alg type="lin">
          <dgm:param type="fallback" val="2D"/>
          <dgm:param type="linDir" val="fromR"/>
        </dgm:alg>
      </dgm:else>
    </dgm:choose>
    <dgm:shape xmlns:r="http://schemas.openxmlformats.org/officeDocument/2006/relationships" r:blip="">
      <dgm:adjLst/>
    </dgm:shape>
    <dgm:presOf/>
    <dgm:constrLst>
      <dgm:constr type="w" for="ch" ptType="node" refType="w"/>
      <dgm:constr type="h" for="ch" ptType="node" refType="w" refFor="ch" refPtType="node"/>
      <dgm:constr type="w" for="ch" forName="space" refType="w" refFor="ch" refPtType="node" fact="-0.2"/>
      <dgm:constr type="primFontSz" for="ch" ptType="node" op="equ" val="65"/>
    </dgm:constrLst>
    <dgm:ruleLst/>
    <dgm:forEach name="Name4" axis="ch" ptType="node">
      <dgm:layoutNode name="Name5" styleLbl="vennNode1">
        <dgm:varLst>
          <dgm:bulletEnabled val="1"/>
        </dgm:varLst>
        <dgm:alg type="tx">
          <dgm:param type="txAnchorVertCh" val="mid"/>
          <dgm:param type="txAnchorHorzCh" val="ctr"/>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w" fact="0.156"/>
          <dgm:constr type="rMarg" refType="w" fact="0.156"/>
        </dgm:constrLst>
        <dgm:ruleLst>
          <dgm:rule type="primFontSz" val="5" fact="NaN" max="NaN"/>
        </dgm:ruleLst>
      </dgm:layoutNode>
      <dgm:forEach name="Name6"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18E4353-E9C9-433A-A355-6B3C15B31274}" type="datetimeFigureOut">
              <a:rPr lang="en-US" smtClean="0"/>
              <a:pPr/>
              <a:t>3/11/2016</a:t>
            </a:fld>
            <a:endParaRPr lang="en-IN"/>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0997657-44B2-41EB-8795-6191EECAC711}" type="slidenum">
              <a:rPr lang="en-IN" smtClean="0"/>
              <a:pPr/>
              <a:t>‹#›</a:t>
            </a:fld>
            <a:endParaRPr lang="en-IN"/>
          </a:p>
        </p:txBody>
      </p:sp>
    </p:spTree>
    <p:extLst>
      <p:ext uri="{BB962C8B-B14F-4D97-AF65-F5344CB8AC3E}">
        <p14:creationId xmlns:p14="http://schemas.microsoft.com/office/powerpoint/2010/main" xmlns="" val="32499421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en.wikipedia.org/wiki/Apsidal_precession" TargetMode="External"/><Relationship Id="rId2" Type="http://schemas.openxmlformats.org/officeDocument/2006/relationships/slide" Target="../slides/slide53.xml"/><Relationship Id="rId1" Type="http://schemas.openxmlformats.org/officeDocument/2006/relationships/notesMaster" Target="../notesMasters/notesMaster1.xml"/><Relationship Id="rId5" Type="http://schemas.openxmlformats.org/officeDocument/2006/relationships/hyperlink" Target="http://en.wikipedia.org/wiki/Ratio_test" TargetMode="External"/><Relationship Id="rId4" Type="http://schemas.openxmlformats.org/officeDocument/2006/relationships/hyperlink" Target="http://en.wikipedia.org/wiki/Perihelion" TargetMode="Externa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2802" name="Rectangle 2"/>
          <p:cNvSpPr>
            <a:spLocks noGrp="1" noRot="1" noChangeAspect="1" noChangeArrowheads="1" noTextEdit="1"/>
          </p:cNvSpPr>
          <p:nvPr>
            <p:ph type="sldImg"/>
          </p:nvPr>
        </p:nvSpPr>
        <p:spPr>
          <a:ln/>
        </p:spPr>
      </p:sp>
      <p:sp>
        <p:nvSpPr>
          <p:cNvPr id="332803" name="Rectangle 3"/>
          <p:cNvSpPr>
            <a:spLocks noGrp="1" noChangeArrowheads="1"/>
          </p:cNvSpPr>
          <p:nvPr>
            <p:ph type="body" idx="1"/>
          </p:nvPr>
        </p:nvSpPr>
        <p:spPr/>
        <p:txBody>
          <a:bodyPr/>
          <a:lstStyle/>
          <a:p>
            <a:r>
              <a:rPr lang="en-US" sz="1000" b="1" i="1" dirty="0" smtClean="0">
                <a:latin typeface="Century Gothic" pitchFamily="34" charset="0"/>
                <a:ea typeface="ＭＳ Ｐゴシック" pitchFamily="34" charset="-128"/>
                <a:cs typeface="ＭＳ Ｐゴシック" pitchFamily="34" charset="-128"/>
              </a:rPr>
              <a:t>F. Big Data:</a:t>
            </a:r>
          </a:p>
          <a:p>
            <a:endParaRPr lang="en-US" sz="1000" b="1" i="1" dirty="0" smtClean="0">
              <a:latin typeface="Century Gothic" pitchFamily="34" charset="0"/>
              <a:ea typeface="ＭＳ Ｐゴシック" pitchFamily="34" charset="-128"/>
              <a:cs typeface="ＭＳ Ｐゴシック" pitchFamily="34" charset="-128"/>
            </a:endParaRPr>
          </a:p>
          <a:p>
            <a:r>
              <a:rPr lang="en-US" sz="1000" dirty="0" smtClean="0">
                <a:latin typeface="Century Gothic" pitchFamily="34" charset="0"/>
                <a:ea typeface="ＭＳ Ｐゴシック" pitchFamily="34" charset="-128"/>
                <a:cs typeface="ＭＳ Ｐゴシック" pitchFamily="34" charset="-128"/>
              </a:rPr>
              <a:t>…plus one new recent addition: </a:t>
            </a:r>
          </a:p>
          <a:p>
            <a:endParaRPr lang="en-US" sz="1000" dirty="0" smtClean="0">
              <a:latin typeface="Century Gothic" pitchFamily="34" charset="0"/>
              <a:ea typeface="ＭＳ Ｐゴシック" pitchFamily="34" charset="-128"/>
              <a:cs typeface="ＭＳ Ｐゴシック" pitchFamily="34" charset="-128"/>
            </a:endParaRPr>
          </a:p>
          <a:p>
            <a:r>
              <a:rPr lang="en-US" sz="1000" dirty="0" smtClean="0">
                <a:latin typeface="Century Gothic" pitchFamily="34" charset="0"/>
                <a:ea typeface="ＭＳ Ｐゴシック" pitchFamily="34" charset="-128"/>
                <a:cs typeface="ＭＳ Ｐゴシック" pitchFamily="34" charset="-128"/>
              </a:rPr>
              <a:t>Value: It is necessary that the information extracted from the mass of data provide a tangible benefit. For example, if a company can identify through statistical analyzes certain consumer trends, it can get a great advantage over your competitors. </a:t>
            </a:r>
          </a:p>
          <a:p>
            <a:endParaRPr lang="en-US" sz="1000" dirty="0" smtClean="0">
              <a:latin typeface="Century Gothic" pitchFamily="34" charset="0"/>
              <a:ea typeface="ＭＳ Ｐゴシック" pitchFamily="34" charset="-128"/>
              <a:cs typeface="ＭＳ Ｐゴシック" pitchFamily="34" charset="-128"/>
            </a:endParaRPr>
          </a:p>
          <a:p>
            <a:r>
              <a:rPr lang="en-US" sz="1000" b="1" dirty="0" smtClean="0">
                <a:latin typeface="Century Gothic" pitchFamily="34" charset="0"/>
                <a:ea typeface="ＭＳ Ｐゴシック" pitchFamily="34" charset="-128"/>
                <a:cs typeface="ＭＳ Ｐゴシック" pitchFamily="34" charset="-128"/>
              </a:rPr>
              <a:t>Image</a:t>
            </a:r>
            <a:r>
              <a:rPr lang="en-US" sz="1000" dirty="0" smtClean="0">
                <a:latin typeface="Century Gothic" pitchFamily="34" charset="0"/>
                <a:ea typeface="ＭＳ Ｐゴシック" pitchFamily="34" charset="-128"/>
                <a:cs typeface="ＭＳ Ｐゴシック" pitchFamily="34" charset="-128"/>
              </a:rPr>
              <a:t>: http://luizricardo.org/wordpress/wp-content/upload-files/luizricardo/2014/05/Big-Data-5V.gif</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3586" name="Rectangle 2"/>
          <p:cNvSpPr>
            <a:spLocks noGrp="1" noRot="1" noChangeAspect="1" noChangeArrowheads="1" noTextEdit="1"/>
          </p:cNvSpPr>
          <p:nvPr>
            <p:ph type="sldImg"/>
          </p:nvPr>
        </p:nvSpPr>
        <p:spPr>
          <a:ln/>
        </p:spPr>
      </p:sp>
      <p:sp>
        <p:nvSpPr>
          <p:cNvPr id="323587" name="Rectangle 3"/>
          <p:cNvSpPr>
            <a:spLocks noGrp="1" noChangeArrowheads="1"/>
          </p:cNvSpPr>
          <p:nvPr>
            <p:ph type="body" idx="1"/>
          </p:nvPr>
        </p:nvSpPr>
        <p:spPr/>
        <p:txBody>
          <a:bodyPr/>
          <a:lstStyle/>
          <a:p>
            <a:r>
              <a:rPr lang="en-US" sz="1000" b="1" u="sng" dirty="0" smtClean="0">
                <a:latin typeface="Century Gothic" pitchFamily="34" charset="0"/>
                <a:ea typeface="ＭＳ Ｐゴシック" pitchFamily="34" charset="-128"/>
                <a:cs typeface="ＭＳ Ｐゴシック" pitchFamily="34" charset="-128"/>
              </a:rPr>
              <a:t>What is Analytics?</a:t>
            </a:r>
          </a:p>
          <a:p>
            <a:pPr>
              <a:buFontTx/>
              <a:buChar char="•"/>
            </a:pPr>
            <a:r>
              <a:rPr lang="en-US" sz="1000" dirty="0" smtClean="0">
                <a:latin typeface="Century Gothic" pitchFamily="34" charset="0"/>
                <a:ea typeface="ＭＳ Ｐゴシック" pitchFamily="34" charset="-128"/>
                <a:cs typeface="ＭＳ Ｐゴシック" pitchFamily="34" charset="-128"/>
              </a:rPr>
              <a:t>Analytics is any mathematical or scientific method that augments data with the intent of providing new insight.</a:t>
            </a:r>
          </a:p>
          <a:p>
            <a:pPr>
              <a:buFontTx/>
              <a:buChar char="•"/>
            </a:pPr>
            <a:r>
              <a:rPr lang="en-US" sz="1000" dirty="0" smtClean="0">
                <a:latin typeface="Century Gothic" pitchFamily="34" charset="0"/>
                <a:ea typeface="ＭＳ Ｐゴシック" pitchFamily="34" charset="-128"/>
                <a:cs typeface="ＭＳ Ｐゴシック" pitchFamily="34" charset="-128"/>
              </a:rPr>
              <a:t>Insight creates competitive advantage when used to inform actions and decisions</a:t>
            </a:r>
          </a:p>
          <a:p>
            <a:pPr>
              <a:buFontTx/>
              <a:buChar char="•"/>
            </a:pPr>
            <a:r>
              <a:rPr lang="en-US" sz="1000" dirty="0" smtClean="0">
                <a:latin typeface="Century Gothic" pitchFamily="34" charset="0"/>
                <a:ea typeface="ＭＳ Ｐゴシック" pitchFamily="34" charset="-128"/>
                <a:cs typeface="ＭＳ Ｐゴシック" pitchFamily="34" charset="-128"/>
              </a:rPr>
              <a:t>Data is becoming the world’s new natural resource, and learning how to use that resource is a game changer.</a:t>
            </a:r>
          </a:p>
          <a:p>
            <a:pPr>
              <a:buFontTx/>
              <a:buChar char="•"/>
            </a:pPr>
            <a:r>
              <a:rPr lang="en-US" sz="1000" dirty="0" smtClean="0">
                <a:latin typeface="Century Gothic" pitchFamily="34" charset="0"/>
                <a:ea typeface="ＭＳ Ｐゴシック" pitchFamily="34" charset="-128"/>
                <a:cs typeface="ＭＳ Ｐゴシック" pitchFamily="34" charset="-128"/>
              </a:rPr>
              <a:t>Through the use of analytics, insights from data can be created to augment the gut feelings and intuition that many decisions are based on today.</a:t>
            </a:r>
          </a:p>
          <a:p>
            <a:endParaRPr lang="en-US" sz="1000" dirty="0" smtClean="0">
              <a:latin typeface="Century Gothic" pitchFamily="34" charset="0"/>
              <a:ea typeface="ＭＳ Ｐゴシック" pitchFamily="34" charset="-128"/>
              <a:cs typeface="ＭＳ Ｐゴシック" pitchFamily="34" charset="-128"/>
            </a:endParaRPr>
          </a:p>
          <a:p>
            <a:r>
              <a:rPr lang="en-US" sz="1000" b="1" dirty="0" smtClean="0">
                <a:latin typeface="Century Gothic" pitchFamily="34" charset="0"/>
                <a:ea typeface="ＭＳ Ｐゴシック" pitchFamily="34" charset="-128"/>
                <a:cs typeface="ＭＳ Ｐゴシック" pitchFamily="34" charset="-128"/>
              </a:rPr>
              <a:t>Scientific Method Image (swirl):</a:t>
            </a:r>
            <a:r>
              <a:rPr lang="en-US" sz="1000" dirty="0" smtClean="0">
                <a:latin typeface="Century Gothic" pitchFamily="34" charset="0"/>
                <a:ea typeface="ＭＳ Ｐゴシック" pitchFamily="34" charset="-128"/>
                <a:cs typeface="ＭＳ Ｐゴシック" pitchFamily="34" charset="-128"/>
              </a:rPr>
              <a:t> </a:t>
            </a:r>
            <a:r>
              <a:rPr lang="en-US" sz="1000" dirty="0" smtClean="0">
                <a:latin typeface="Century Gothic" pitchFamily="34" charset="0"/>
                <a:ea typeface="ＭＳ Ｐゴシック" pitchFamily="34" charset="-128"/>
                <a:cs typeface="ＭＳ Ｐゴシック" pitchFamily="34" charset="-128"/>
                <a:hlinkClick r:id="rId3" tooltip="Apsidal precession"/>
              </a:rPr>
              <a:t>Precession</a:t>
            </a:r>
            <a:r>
              <a:rPr lang="en-US" sz="1000" dirty="0" smtClean="0">
                <a:latin typeface="Century Gothic" pitchFamily="34" charset="0"/>
                <a:ea typeface="ＭＳ Ｐゴシック" pitchFamily="34" charset="-128"/>
                <a:cs typeface="ＭＳ Ｐゴシック" pitchFamily="34" charset="-128"/>
              </a:rPr>
              <a:t> of the </a:t>
            </a:r>
            <a:r>
              <a:rPr lang="en-US" sz="1000" dirty="0" smtClean="0">
                <a:latin typeface="Century Gothic" pitchFamily="34" charset="0"/>
                <a:ea typeface="ＭＳ Ｐゴシック" pitchFamily="34" charset="-128"/>
                <a:cs typeface="ＭＳ Ｐゴシック" pitchFamily="34" charset="-128"/>
                <a:hlinkClick r:id="rId4" tooltip="Perihelion"/>
              </a:rPr>
              <a:t>perihelion</a:t>
            </a:r>
            <a:r>
              <a:rPr lang="en-US" sz="1000" dirty="0" smtClean="0">
                <a:latin typeface="Century Gothic" pitchFamily="34" charset="0"/>
                <a:ea typeface="ＭＳ Ｐゴシック" pitchFamily="34" charset="-128"/>
                <a:cs typeface="ＭＳ Ｐゴシック" pitchFamily="34" charset="-128"/>
              </a:rPr>
              <a:t> (exaggerated) taken from http://en.wikipedia.org/wiki/Scientific_method</a:t>
            </a:r>
          </a:p>
          <a:p>
            <a:r>
              <a:rPr lang="en-US" sz="1000" b="1" dirty="0" smtClean="0">
                <a:latin typeface="Century Gothic" pitchFamily="34" charset="0"/>
                <a:ea typeface="ＭＳ Ｐゴシック" pitchFamily="34" charset="-128"/>
                <a:cs typeface="ＭＳ Ｐゴシック" pitchFamily="34" charset="-128"/>
              </a:rPr>
              <a:t>Mathematical Method image (formula):</a:t>
            </a:r>
            <a:r>
              <a:rPr lang="en-US" sz="1000" dirty="0" smtClean="0">
                <a:latin typeface="Century Gothic" pitchFamily="34" charset="0"/>
                <a:ea typeface="ＭＳ Ｐゴシック" pitchFamily="34" charset="-128"/>
                <a:cs typeface="ＭＳ Ｐゴシック" pitchFamily="34" charset="-128"/>
              </a:rPr>
              <a:t> </a:t>
            </a:r>
            <a:r>
              <a:rPr lang="en-US" sz="1000" dirty="0" smtClean="0">
                <a:latin typeface="Century Gothic" pitchFamily="34" charset="0"/>
                <a:ea typeface="ＭＳ Ｐゴシック" pitchFamily="34" charset="-128"/>
                <a:cs typeface="ＭＳ Ｐゴシック" pitchFamily="34" charset="-128"/>
                <a:hlinkClick r:id="rId5" tooltip="Ratio test"/>
              </a:rPr>
              <a:t>Ratio test</a:t>
            </a:r>
            <a:r>
              <a:rPr lang="en-US" sz="1000" dirty="0" smtClean="0">
                <a:latin typeface="Century Gothic" pitchFamily="34" charset="0"/>
                <a:ea typeface="ＭＳ Ｐゴシック" pitchFamily="34" charset="-128"/>
                <a:cs typeface="ＭＳ Ｐゴシック" pitchFamily="34" charset="-128"/>
              </a:rPr>
              <a:t> (also known as </a:t>
            </a:r>
            <a:r>
              <a:rPr lang="en-US" sz="1000" dirty="0" err="1" smtClean="0">
                <a:latin typeface="Century Gothic" pitchFamily="34" charset="0"/>
                <a:ea typeface="ＭＳ Ｐゴシック" pitchFamily="34" charset="-128"/>
                <a:cs typeface="ＭＳ Ｐゴシック" pitchFamily="34" charset="-128"/>
              </a:rPr>
              <a:t>D'Alembert's</a:t>
            </a:r>
            <a:r>
              <a:rPr lang="en-US" sz="1000" dirty="0" smtClean="0">
                <a:latin typeface="Century Gothic" pitchFamily="34" charset="0"/>
                <a:ea typeface="ＭＳ Ｐゴシック" pitchFamily="34" charset="-128"/>
                <a:cs typeface="ＭＳ Ｐゴシック" pitchFamily="34" charset="-128"/>
              </a:rPr>
              <a:t> criterion) from http://en.wikipedia.org/wiki/Convergence_tests</a:t>
            </a:r>
          </a:p>
          <a:p>
            <a:r>
              <a:rPr lang="en-US" sz="1000" b="1" dirty="0" smtClean="0">
                <a:latin typeface="Century Gothic" pitchFamily="34" charset="0"/>
                <a:ea typeface="ＭＳ Ｐゴシック" pitchFamily="34" charset="-128"/>
                <a:cs typeface="ＭＳ Ｐゴシック" pitchFamily="34" charset="-128"/>
              </a:rPr>
              <a:t>Insights Image (light bulb):</a:t>
            </a:r>
            <a:r>
              <a:rPr lang="en-US" sz="1000" dirty="0" smtClean="0">
                <a:latin typeface="Century Gothic" pitchFamily="34" charset="0"/>
                <a:ea typeface="ＭＳ Ｐゴシック" pitchFamily="34" charset="-128"/>
                <a:cs typeface="ＭＳ Ｐゴシック" pitchFamily="34" charset="-128"/>
              </a:rPr>
              <a:t> http://blog.lab42.com/wp-content/uploads/2014/03/Insights-.jpg</a:t>
            </a:r>
          </a:p>
          <a:p>
            <a:r>
              <a:rPr lang="en-US" sz="1000" b="1" dirty="0" smtClean="0">
                <a:latin typeface="Century Gothic" pitchFamily="34" charset="0"/>
                <a:ea typeface="ＭＳ Ｐゴシック" pitchFamily="34" charset="-128"/>
                <a:cs typeface="ＭＳ Ｐゴシック" pitchFamily="34" charset="-128"/>
              </a:rPr>
              <a:t>Data image (sphere)</a:t>
            </a:r>
            <a:r>
              <a:rPr lang="en-US" sz="1000" dirty="0" smtClean="0">
                <a:latin typeface="Century Gothic" pitchFamily="34" charset="0"/>
                <a:ea typeface="ＭＳ Ｐゴシック" pitchFamily="34" charset="-128"/>
                <a:cs typeface="ＭＳ Ｐゴシック" pitchFamily="34" charset="-128"/>
              </a:rPr>
              <a:t>: https://www.ibm.com/developerworks/mydeveloperworks/blogs/iic-san-mateo/resource/BLOGS_UPLOADED_IMAGES/biginsights.jpg</a:t>
            </a:r>
          </a:p>
          <a:p>
            <a:r>
              <a:rPr lang="en-US" sz="1000" b="1" dirty="0" smtClean="0">
                <a:latin typeface="Century Gothic" pitchFamily="34" charset="0"/>
                <a:ea typeface="ＭＳ Ｐゴシック" pitchFamily="34" charset="-128"/>
                <a:cs typeface="ＭＳ Ｐゴシック" pitchFamily="34" charset="-128"/>
              </a:rPr>
              <a:t>Analytics image (group of charts):</a:t>
            </a:r>
            <a:r>
              <a:rPr lang="en-US" sz="1000" dirty="0" smtClean="0">
                <a:latin typeface="Century Gothic" pitchFamily="34" charset="0"/>
                <a:ea typeface="ＭＳ Ｐゴシック" pitchFamily="34" charset="-128"/>
                <a:cs typeface="ＭＳ Ｐゴシック" pitchFamily="34" charset="-128"/>
              </a:rPr>
              <a:t> http://asmarterplanet.com/mobile-enterprise/files/mobile-analytics.png</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IN"/>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IN"/>
          </a:p>
        </p:txBody>
      </p:sp>
      <p:sp>
        <p:nvSpPr>
          <p:cNvPr id="4" name="Date Placeholder 3"/>
          <p:cNvSpPr>
            <a:spLocks noGrp="1"/>
          </p:cNvSpPr>
          <p:nvPr>
            <p:ph type="dt" sz="half" idx="10"/>
          </p:nvPr>
        </p:nvSpPr>
        <p:spPr/>
        <p:txBody>
          <a:bodyPr/>
          <a:lstStyle/>
          <a:p>
            <a:fld id="{D7587F29-7EA1-4B43-B5D5-16F05175AB0D}" type="datetimeFigureOut">
              <a:rPr lang="en-US" smtClean="0"/>
              <a:pPr/>
              <a:t>3/11/2016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2AC831F-DE82-448F-9ACB-4132C783B031}" type="slidenum">
              <a:rPr lang="en-IN" smtClean="0"/>
              <a:pPr/>
              <a:t>‹#›</a:t>
            </a:fld>
            <a:endParaRPr lang="en-IN"/>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N"/>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Date Placeholder 3"/>
          <p:cNvSpPr>
            <a:spLocks noGrp="1"/>
          </p:cNvSpPr>
          <p:nvPr>
            <p:ph type="dt" sz="half" idx="10"/>
          </p:nvPr>
        </p:nvSpPr>
        <p:spPr/>
        <p:txBody>
          <a:bodyPr/>
          <a:lstStyle/>
          <a:p>
            <a:fld id="{D7587F29-7EA1-4B43-B5D5-16F05175AB0D}" type="datetimeFigureOut">
              <a:rPr lang="en-US" smtClean="0"/>
              <a:pPr/>
              <a:t>3/11/2016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2AC831F-DE82-448F-9ACB-4132C783B031}" type="slidenum">
              <a:rPr lang="en-IN" smtClean="0"/>
              <a:pPr/>
              <a:t>‹#›</a:t>
            </a:fld>
            <a:endParaRPr lang="en-IN"/>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IN"/>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7587F29-7EA1-4B43-B5D5-16F05175AB0D}" type="datetimeFigureOut">
              <a:rPr lang="en-US" smtClean="0"/>
              <a:pPr/>
              <a:t>3/11/2016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2AC831F-DE82-448F-9ACB-4132C783B031}" type="slidenum">
              <a:rPr lang="en-IN" smtClean="0"/>
              <a:pPr/>
              <a:t>‹#›</a:t>
            </a:fld>
            <a:endParaRPr lang="en-IN"/>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N"/>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5" name="Date Placeholder 4"/>
          <p:cNvSpPr>
            <a:spLocks noGrp="1"/>
          </p:cNvSpPr>
          <p:nvPr>
            <p:ph type="dt" sz="half" idx="10"/>
          </p:nvPr>
        </p:nvSpPr>
        <p:spPr/>
        <p:txBody>
          <a:bodyPr/>
          <a:lstStyle/>
          <a:p>
            <a:fld id="{D7587F29-7EA1-4B43-B5D5-16F05175AB0D}" type="datetimeFigureOut">
              <a:rPr lang="en-US" smtClean="0"/>
              <a:pPr/>
              <a:t>3/11/2016</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72AC831F-DE82-448F-9ACB-4132C783B031}" type="slidenum">
              <a:rPr lang="en-IN" smtClean="0"/>
              <a:pPr/>
              <a:t>‹#›</a:t>
            </a:fld>
            <a:endParaRPr lang="en-IN"/>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IN"/>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7" name="Date Placeholder 6"/>
          <p:cNvSpPr>
            <a:spLocks noGrp="1"/>
          </p:cNvSpPr>
          <p:nvPr>
            <p:ph type="dt" sz="half" idx="10"/>
          </p:nvPr>
        </p:nvSpPr>
        <p:spPr/>
        <p:txBody>
          <a:bodyPr/>
          <a:lstStyle/>
          <a:p>
            <a:fld id="{D7587F29-7EA1-4B43-B5D5-16F05175AB0D}" type="datetimeFigureOut">
              <a:rPr lang="en-US" smtClean="0"/>
              <a:pPr/>
              <a:t>3/11/2016</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72AC831F-DE82-448F-9ACB-4132C783B031}" type="slidenum">
              <a:rPr lang="en-IN" smtClean="0"/>
              <a:pPr/>
              <a:t>‹#›</a:t>
            </a:fld>
            <a:endParaRPr lang="en-IN"/>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N"/>
          </a:p>
        </p:txBody>
      </p:sp>
      <p:sp>
        <p:nvSpPr>
          <p:cNvPr id="3" name="Date Placeholder 2"/>
          <p:cNvSpPr>
            <a:spLocks noGrp="1"/>
          </p:cNvSpPr>
          <p:nvPr>
            <p:ph type="dt" sz="half" idx="10"/>
          </p:nvPr>
        </p:nvSpPr>
        <p:spPr/>
        <p:txBody>
          <a:bodyPr/>
          <a:lstStyle/>
          <a:p>
            <a:fld id="{D7587F29-7EA1-4B43-B5D5-16F05175AB0D}" type="datetimeFigureOut">
              <a:rPr lang="en-US" smtClean="0"/>
              <a:pPr/>
              <a:t>3/11/2016</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72AC831F-DE82-448F-9ACB-4132C783B031}" type="slidenum">
              <a:rPr lang="en-IN" smtClean="0"/>
              <a:pPr/>
              <a:t>‹#›</a:t>
            </a:fld>
            <a:endParaRPr lang="en-IN"/>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7587F29-7EA1-4B43-B5D5-16F05175AB0D}" type="datetimeFigureOut">
              <a:rPr lang="en-US" smtClean="0"/>
              <a:pPr/>
              <a:t>3/11/2016</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72AC831F-DE82-448F-9ACB-4132C783B031}" type="slidenum">
              <a:rPr lang="en-IN" smtClean="0"/>
              <a:pPr/>
              <a:t>‹#›</a:t>
            </a:fld>
            <a:endParaRPr lang="en-IN"/>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IN"/>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7587F29-7EA1-4B43-B5D5-16F05175AB0D}" type="datetimeFigureOut">
              <a:rPr lang="en-US" smtClean="0"/>
              <a:pPr/>
              <a:t>3/11/2016</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72AC831F-DE82-448F-9ACB-4132C783B031}" type="slidenum">
              <a:rPr lang="en-IN" smtClean="0"/>
              <a:pPr/>
              <a:t>‹#›</a:t>
            </a:fld>
            <a:endParaRPr lang="en-IN"/>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IN"/>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N"/>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7587F29-7EA1-4B43-B5D5-16F05175AB0D}" type="datetimeFigureOut">
              <a:rPr lang="en-US" smtClean="0"/>
              <a:pPr/>
              <a:t>3/11/2016</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72AC831F-DE82-448F-9ACB-4132C783B031}" type="slidenum">
              <a:rPr lang="en-IN" smtClean="0"/>
              <a:pPr/>
              <a:t>‹#›</a:t>
            </a:fld>
            <a:endParaRPr lang="en-IN"/>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N"/>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Date Placeholder 3"/>
          <p:cNvSpPr>
            <a:spLocks noGrp="1"/>
          </p:cNvSpPr>
          <p:nvPr>
            <p:ph type="dt" sz="half" idx="10"/>
          </p:nvPr>
        </p:nvSpPr>
        <p:spPr/>
        <p:txBody>
          <a:bodyPr/>
          <a:lstStyle/>
          <a:p>
            <a:fld id="{D7587F29-7EA1-4B43-B5D5-16F05175AB0D}" type="datetimeFigureOut">
              <a:rPr lang="en-US" smtClean="0"/>
              <a:pPr/>
              <a:t>3/11/2016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2AC831F-DE82-448F-9ACB-4132C783B031}" type="slidenum">
              <a:rPr lang="en-IN" smtClean="0"/>
              <a:pPr/>
              <a:t>‹#›</a:t>
            </a:fld>
            <a:endParaRPr lang="en-IN"/>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IN"/>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Date Placeholder 3"/>
          <p:cNvSpPr>
            <a:spLocks noGrp="1"/>
          </p:cNvSpPr>
          <p:nvPr>
            <p:ph type="dt" sz="half" idx="10"/>
          </p:nvPr>
        </p:nvSpPr>
        <p:spPr/>
        <p:txBody>
          <a:bodyPr/>
          <a:lstStyle/>
          <a:p>
            <a:fld id="{D7587F29-7EA1-4B43-B5D5-16F05175AB0D}" type="datetimeFigureOut">
              <a:rPr lang="en-US" smtClean="0"/>
              <a:pPr/>
              <a:t>3/11/2016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2AC831F-DE82-448F-9ACB-4132C783B031}" type="slidenum">
              <a:rPr lang="en-IN" smtClean="0"/>
              <a:pPr/>
              <a:t>‹#›</a:t>
            </a:fld>
            <a:endParaRPr lang="en-IN"/>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
  <p:cSld name="Title and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N"/>
          </a:p>
        </p:txBody>
      </p:sp>
      <p:sp>
        <p:nvSpPr>
          <p:cNvPr id="3" name="Text Placeholder 2"/>
          <p:cNvSpPr>
            <a:spLocks noGrp="1"/>
          </p:cNvSpPr>
          <p:nvPr>
            <p:ph type="body"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Date Placeholder 3"/>
          <p:cNvSpPr>
            <a:spLocks noGrp="1"/>
          </p:cNvSpPr>
          <p:nvPr>
            <p:ph type="dt" sz="half" idx="10"/>
          </p:nvPr>
        </p:nvSpPr>
        <p:spPr/>
        <p:txBody>
          <a:bodyPr/>
          <a:lstStyle/>
          <a:p>
            <a:fld id="{139D9F98-9FBD-4CA2-AEFD-4129F99C2C1D}" type="datetimeFigureOut">
              <a:rPr lang="en-IN" smtClean="0"/>
              <a:pPr/>
              <a:t>11-03-2016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284F32D-C5F5-43DB-A9C3-7B2D6362DE3F}" type="slidenum">
              <a:rPr lang="en-IN" smtClean="0"/>
              <a:pPr/>
              <a:t>‹#›</a:t>
            </a:fld>
            <a:endParaRPr lang="en-IN"/>
          </a:p>
        </p:txBody>
      </p:sp>
    </p:spTree>
    <p:extLst>
      <p:ext uri="{BB962C8B-B14F-4D97-AF65-F5344CB8AC3E}">
        <p14:creationId xmlns:p14="http://schemas.microsoft.com/office/powerpoint/2010/main" xmlns="" val="8129241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IN"/>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7587F29-7EA1-4B43-B5D5-16F05175AB0D}" type="datetimeFigureOut">
              <a:rPr lang="en-US" smtClean="0"/>
              <a:pPr/>
              <a:t>3/11/2016</a:t>
            </a:fld>
            <a:endParaRPr lang="en-IN"/>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2AC831F-DE82-448F-9ACB-4132C783B031}" type="slidenum">
              <a:rPr lang="en-IN" smtClean="0"/>
              <a:pPr/>
              <a:t>‹#›</a:t>
            </a:fld>
            <a:endParaRPr lang="en-IN"/>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hyperlink" Target="https://en.wikipedia.org/wiki/GPS" TargetMode="Externa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hyperlink" Target="https://www.youtube.com/watch?v=kbFbsaLmFrw" TargetMode="External"/><Relationship Id="rId2" Type="http://schemas.openxmlformats.org/officeDocument/2006/relationships/hyperlink" Target="https://www.youtube.com/watch?v=I8vYrAUb0BQ" TargetMode="External"/><Relationship Id="rId1" Type="http://schemas.openxmlformats.org/officeDocument/2006/relationships/slideLayout" Target="../slideLayouts/slideLayout2.xml"/><Relationship Id="rId5" Type="http://schemas.openxmlformats.org/officeDocument/2006/relationships/hyperlink" Target="http://www.dhl.com/content/dam/downloads/g0/about_us/innovation/CSI_Studie_BIG_DATA.pdf" TargetMode="External"/><Relationship Id="rId4" Type="http://schemas.openxmlformats.org/officeDocument/2006/relationships/hyperlink" Target="http://www.dhl.com/content/dam/downloads/g0/about_us/logistics_insights/csi_augmented_reality_report_290414.pdf" TargetMode="Externa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 Id="rId5" Type="http://schemas.openxmlformats.org/officeDocument/2006/relationships/image" Target="../media/image13.gif"/><Relationship Id="rId4" Type="http://schemas.openxmlformats.org/officeDocument/2006/relationships/image" Target="../media/image12.jpeg"/></Relationships>
</file>

<file path=ppt/slides/_rels/slide2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hyperlink" Target="http://en.wikipedia.org/wiki/List_of_applications_of_near_field_communication" TargetMode="External"/><Relationship Id="rId1" Type="http://schemas.openxmlformats.org/officeDocument/2006/relationships/slideLayout" Target="../slideLayouts/slideLayout2.xml"/><Relationship Id="rId5" Type="http://schemas.openxmlformats.org/officeDocument/2006/relationships/image" Target="../media/image16.jpeg"/><Relationship Id="rId4" Type="http://schemas.openxmlformats.org/officeDocument/2006/relationships/image" Target="../media/image15.png"/></Relationships>
</file>

<file path=ppt/slides/_rels/slide30.xml.rels><?xml version="1.0" encoding="UTF-8" standalone="yes"?>
<Relationships xmlns="http://schemas.openxmlformats.org/package/2006/relationships"><Relationship Id="rId3" Type="http://schemas.openxmlformats.org/officeDocument/2006/relationships/hyperlink" Target="http://www.nacs.org/LinkClick.aspx?fileticket=D1FpVAvvJuo=&amp;tabid=1426&amp;mid=4802" TargetMode="External"/><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6.xml"/><Relationship Id="rId4" Type="http://schemas.openxmlformats.org/officeDocument/2006/relationships/image" Target="../media/image20.png"/></Relationships>
</file>

<file path=ppt/slides/_rels/slide3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 Id="rId5" Type="http://schemas.openxmlformats.org/officeDocument/2006/relationships/image" Target="../media/image27.png"/><Relationship Id="rId4" Type="http://schemas.microsoft.com/office/2007/relationships/hdphoto" Target="../media/hdphoto1.wdp"/></Relationships>
</file>

<file path=ppt/slides/_rels/slide3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6.png"/><Relationship Id="rId1" Type="http://schemas.openxmlformats.org/officeDocument/2006/relationships/slideLayout" Target="../slideLayouts/slideLayout2.xml"/><Relationship Id="rId4" Type="http://schemas.openxmlformats.org/officeDocument/2006/relationships/image" Target="../media/image25.png"/></Relationships>
</file>

<file path=ppt/slides/_rels/slide40.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6.png"/><Relationship Id="rId1" Type="http://schemas.openxmlformats.org/officeDocument/2006/relationships/slideLayout" Target="../slideLayouts/slideLayout2.xml"/><Relationship Id="rId4" Type="http://schemas.openxmlformats.org/officeDocument/2006/relationships/image" Target="../media/image25.png"/></Relationships>
</file>

<file path=ppt/slides/_rels/slide4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6.png"/><Relationship Id="rId1" Type="http://schemas.openxmlformats.org/officeDocument/2006/relationships/slideLayout" Target="../slideLayouts/slideLayout2.xml"/><Relationship Id="rId4" Type="http://schemas.openxmlformats.org/officeDocument/2006/relationships/image" Target="../media/image25.png"/></Relationships>
</file>

<file path=ppt/slides/_rels/slide42.xml.rels><?xml version="1.0" encoding="UTF-8" standalone="yes"?>
<Relationships xmlns="http://schemas.openxmlformats.org/package/2006/relationships"><Relationship Id="rId8" Type="http://schemas.openxmlformats.org/officeDocument/2006/relationships/diagramColors" Target="../diagrams/colors4.xml"/><Relationship Id="rId3" Type="http://schemas.microsoft.com/office/2007/relationships/hdphoto" Target="../media/hdphoto1.wdp"/><Relationship Id="rId7" Type="http://schemas.openxmlformats.org/officeDocument/2006/relationships/diagramQuickStyle" Target="../diagrams/quickStyle4.xml"/><Relationship Id="rId2" Type="http://schemas.openxmlformats.org/officeDocument/2006/relationships/image" Target="../media/image26.png"/><Relationship Id="rId1" Type="http://schemas.openxmlformats.org/officeDocument/2006/relationships/slideLayout" Target="../slideLayouts/slideLayout2.xml"/><Relationship Id="rId6" Type="http://schemas.openxmlformats.org/officeDocument/2006/relationships/diagramLayout" Target="../diagrams/layout4.xml"/><Relationship Id="rId5" Type="http://schemas.openxmlformats.org/officeDocument/2006/relationships/diagramData" Target="../diagrams/data4.xml"/><Relationship Id="rId4" Type="http://schemas.openxmlformats.org/officeDocument/2006/relationships/image" Target="../media/image25.png"/><Relationship Id="rId9" Type="http://schemas.microsoft.com/office/2007/relationships/diagramDrawing" Target="../diagrams/drawing4.xml"/></Relationships>
</file>

<file path=ppt/slides/_rels/slide4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6.png"/><Relationship Id="rId1" Type="http://schemas.openxmlformats.org/officeDocument/2006/relationships/slideLayout" Target="../slideLayouts/slideLayout2.xml"/><Relationship Id="rId5" Type="http://schemas.openxmlformats.org/officeDocument/2006/relationships/image" Target="../media/image28.png"/><Relationship Id="rId4" Type="http://schemas.openxmlformats.org/officeDocument/2006/relationships/image" Target="../media/image25.png"/></Relationships>
</file>

<file path=ppt/slides/_rels/slide4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6.png"/><Relationship Id="rId1" Type="http://schemas.openxmlformats.org/officeDocument/2006/relationships/slideLayout" Target="../slideLayouts/slideLayout2.xml"/><Relationship Id="rId4" Type="http://schemas.openxmlformats.org/officeDocument/2006/relationships/image" Target="../media/image25.png"/></Relationships>
</file>

<file path=ppt/slides/_rels/slide4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6.png"/><Relationship Id="rId1" Type="http://schemas.openxmlformats.org/officeDocument/2006/relationships/slideLayout" Target="../slideLayouts/slideLayout2.xml"/><Relationship Id="rId4" Type="http://schemas.openxmlformats.org/officeDocument/2006/relationships/image" Target="../media/image25.png"/></Relationships>
</file>

<file path=ppt/slides/_rels/slide4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6.png"/><Relationship Id="rId1" Type="http://schemas.openxmlformats.org/officeDocument/2006/relationships/slideLayout" Target="../slideLayouts/slideLayout2.xml"/><Relationship Id="rId4" Type="http://schemas.openxmlformats.org/officeDocument/2006/relationships/image" Target="../media/image25.png"/></Relationships>
</file>

<file path=ppt/slides/_rels/slide4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6.png"/><Relationship Id="rId1" Type="http://schemas.openxmlformats.org/officeDocument/2006/relationships/slideLayout" Target="../slideLayouts/slideLayout2.xml"/><Relationship Id="rId5" Type="http://schemas.openxmlformats.org/officeDocument/2006/relationships/image" Target="../media/image29.png"/><Relationship Id="rId4" Type="http://schemas.openxmlformats.org/officeDocument/2006/relationships/image" Target="../media/image25.png"/></Relationships>
</file>

<file path=ppt/slides/_rels/slide4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6.png"/><Relationship Id="rId1" Type="http://schemas.openxmlformats.org/officeDocument/2006/relationships/slideLayout" Target="../slideLayouts/slideLayout2.xml"/><Relationship Id="rId5" Type="http://schemas.openxmlformats.org/officeDocument/2006/relationships/image" Target="../media/image30.png"/><Relationship Id="rId4" Type="http://schemas.openxmlformats.org/officeDocument/2006/relationships/image" Target="../media/image25.png"/></Relationships>
</file>

<file path=ppt/slides/_rels/slide49.xml.rels><?xml version="1.0" encoding="UTF-8" standalone="yes"?>
<Relationships xmlns="http://schemas.openxmlformats.org/package/2006/relationships"><Relationship Id="rId8" Type="http://schemas.openxmlformats.org/officeDocument/2006/relationships/image" Target="../media/image34.png"/><Relationship Id="rId3" Type="http://schemas.microsoft.com/office/2007/relationships/hdphoto" Target="../media/hdphoto1.wdp"/><Relationship Id="rId7" Type="http://schemas.openxmlformats.org/officeDocument/2006/relationships/image" Target="../media/image33.png"/><Relationship Id="rId2" Type="http://schemas.openxmlformats.org/officeDocument/2006/relationships/image" Target="../media/image26.png"/><Relationship Id="rId1" Type="http://schemas.openxmlformats.org/officeDocument/2006/relationships/slideLayout" Target="../slideLayouts/slideLayout2.xml"/><Relationship Id="rId6" Type="http://schemas.openxmlformats.org/officeDocument/2006/relationships/image" Target="../media/image32.png"/><Relationship Id="rId5" Type="http://schemas.openxmlformats.org/officeDocument/2006/relationships/image" Target="../media/image31.png"/><Relationship Id="rId4" Type="http://schemas.openxmlformats.org/officeDocument/2006/relationships/image" Target="../media/image25.png"/></Relationships>
</file>

<file path=ppt/slides/_rels/slide50.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6.png"/><Relationship Id="rId1" Type="http://schemas.openxmlformats.org/officeDocument/2006/relationships/slideLayout" Target="../slideLayouts/slideLayout2.xml"/><Relationship Id="rId4" Type="http://schemas.openxmlformats.org/officeDocument/2006/relationships/image" Target="../media/image25.png"/></Relationships>
</file>

<file path=ppt/slides/_rels/slide51.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53.xml.rels><?xml version="1.0" encoding="UTF-8" standalone="yes"?>
<Relationships xmlns="http://schemas.openxmlformats.org/package/2006/relationships"><Relationship Id="rId3" Type="http://schemas.openxmlformats.org/officeDocument/2006/relationships/image" Target="../media/image37.jpeg"/><Relationship Id="rId7" Type="http://schemas.openxmlformats.org/officeDocument/2006/relationships/image" Target="../media/image41.png"/><Relationship Id="rId2" Type="http://schemas.openxmlformats.org/officeDocument/2006/relationships/notesSlide" Target="../notesSlides/notesSlide2.xml"/><Relationship Id="rId1" Type="http://schemas.openxmlformats.org/officeDocument/2006/relationships/slideLayout" Target="../slideLayouts/slideLayout6.xml"/><Relationship Id="rId6" Type="http://schemas.openxmlformats.org/officeDocument/2006/relationships/image" Target="../media/image40.png"/><Relationship Id="rId5" Type="http://schemas.openxmlformats.org/officeDocument/2006/relationships/image" Target="../media/image39.jpeg"/><Relationship Id="rId4" Type="http://schemas.openxmlformats.org/officeDocument/2006/relationships/image" Target="../media/image38.png"/></Relationships>
</file>

<file path=ppt/slides/_rels/slide54.xml.rels><?xml version="1.0" encoding="UTF-8" standalone="yes"?>
<Relationships xmlns="http://schemas.openxmlformats.org/package/2006/relationships"><Relationship Id="rId3" Type="http://schemas.openxmlformats.org/officeDocument/2006/relationships/hyperlink" Target="https://youtu.be/jbkSRLYSojo" TargetMode="External"/><Relationship Id="rId2" Type="http://schemas.openxmlformats.org/officeDocument/2006/relationships/hyperlink" Target="../ICT%20in%20Multi%20Modal%20Transport%20Videos/Hans%20Rosling's%20200%20Countries,%20200%20Years,%204%20Minutes%20-%20The%20Joy%20of%20Stats%20-%20BBC%20Four%20(1).mp4" TargetMode="Externa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hyperlink" Target="Big%20Data%20in%20Logistics%20Figure.jpg" TargetMode="External"/><Relationship Id="rId1" Type="http://schemas.openxmlformats.org/officeDocument/2006/relationships/slideLayout" Target="../slideLayouts/slideLayout7.xml"/><Relationship Id="rId5" Type="http://schemas.openxmlformats.org/officeDocument/2006/relationships/hyperlink" Target="http://www.blue-yonder.com/blog-e/wp-content/uploads/2014/08/dhl_2.jpg" TargetMode="External"/><Relationship Id="rId4" Type="http://schemas.openxmlformats.org/officeDocument/2006/relationships/hyperlink" Target="http://www.dhl.com/content/dam/downloads/g0/about_us/innovation/CSI_Studie_BIG_DATA.pdf" TargetMode="External"/></Relationships>
</file>

<file path=ppt/slides/_rels/slide56.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57.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45.emf"/><Relationship Id="rId2" Type="http://schemas.openxmlformats.org/officeDocument/2006/relationships/image" Target="../media/image44.pn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8" Type="http://schemas.openxmlformats.org/officeDocument/2006/relationships/hyperlink" Target="http://www.worldbank.org/en/news/feature/2015/05/14/informationandcommunicationtechnologiesfacilitatetheevolutionoftransportsystems" TargetMode="External"/><Relationship Id="rId3" Type="http://schemas.openxmlformats.org/officeDocument/2006/relationships/hyperlink" Target="http://www.be-logic.info/" TargetMode="External"/><Relationship Id="rId7" Type="http://schemas.openxmlformats.org/officeDocument/2006/relationships/hyperlink" Target="http://www.sonoraproject.eu/" TargetMode="External"/><Relationship Id="rId2" Type="http://schemas.openxmlformats.org/officeDocument/2006/relationships/hyperlink" Target="http://www.sciencedirect.com/science/article/pii/S0925527314002837" TargetMode="External"/><Relationship Id="rId1" Type="http://schemas.openxmlformats.org/officeDocument/2006/relationships/slideLayout" Target="../slideLayouts/slideLayout2.xml"/><Relationship Id="rId6" Type="http://schemas.openxmlformats.org/officeDocument/2006/relationships/hyperlink" Target="http://www.rising.eu/web/guest;jsessionid=73E0BFE8488F7FF97C2A0D7334FBFAE3" TargetMode="External"/><Relationship Id="rId5" Type="http://schemas.openxmlformats.org/officeDocument/2006/relationships/hyperlink" Target="http://www.railneteurope.com/tis_real-time-information.html" TargetMode="External"/><Relationship Id="rId4" Type="http://schemas.openxmlformats.org/officeDocument/2006/relationships/hyperlink" Target="http://www.efreightproject.eu/" TargetMode="External"/></Relationships>
</file>

<file path=ppt/slides/_rels/slide60.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http://www.careeroptionsmagazine.com/wp-content/uploads/2013/09/ICT_800x390.jpg"/>
          <p:cNvPicPr>
            <a:picLocks noChangeAspect="1" noChangeArrowheads="1"/>
          </p:cNvPicPr>
          <p:nvPr/>
        </p:nvPicPr>
        <p:blipFill rotWithShape="1">
          <a:blip r:embed="rId2" cstate="print">
            <a:extLst>
              <a:ext uri="{28A0092B-C50C-407E-A947-70E740481C1C}">
                <a14:useLocalDpi xmlns:a14="http://schemas.microsoft.com/office/drawing/2010/main" xmlns="" val="0"/>
              </a:ext>
            </a:extLst>
          </a:blip>
          <a:srcRect r="1327"/>
          <a:stretch/>
        </p:blipFill>
        <p:spPr bwMode="auto">
          <a:xfrm>
            <a:off x="17239" y="1"/>
            <a:ext cx="9126761" cy="4509119"/>
          </a:xfrm>
          <a:prstGeom prst="rect">
            <a:avLst/>
          </a:prstGeom>
          <a:noFill/>
          <a:extLst>
            <a:ext uri="{909E8E84-426E-40DD-AFC4-6F175D3DCCD1}">
              <a14:hiddenFill xmlns:a14="http://schemas.microsoft.com/office/drawing/2010/main" xmlns="">
                <a:solidFill>
                  <a:srgbClr val="FFFFFF"/>
                </a:solidFill>
              </a14:hiddenFill>
            </a:ext>
          </a:extLst>
        </p:spPr>
      </p:pic>
      <p:sp>
        <p:nvSpPr>
          <p:cNvPr id="2" name="Title 1"/>
          <p:cNvSpPr>
            <a:spLocks noGrp="1"/>
          </p:cNvSpPr>
          <p:nvPr>
            <p:ph type="ctrTitle"/>
          </p:nvPr>
        </p:nvSpPr>
        <p:spPr>
          <a:xfrm>
            <a:off x="0" y="4509120"/>
            <a:ext cx="7020272" cy="1902073"/>
          </a:xfrm>
        </p:spPr>
        <p:txBody>
          <a:bodyPr>
            <a:normAutofit fontScale="90000"/>
          </a:bodyPr>
          <a:lstStyle/>
          <a:p>
            <a:pPr algn="l"/>
            <a:r>
              <a:rPr lang="en-US" dirty="0" smtClean="0"/>
              <a:t>Role of Information and Communications Technology (ICT) for Multi Modal Transport</a:t>
            </a:r>
            <a:endParaRPr lang="en-IN" dirty="0"/>
          </a:p>
        </p:txBody>
      </p:sp>
      <p:sp>
        <p:nvSpPr>
          <p:cNvPr id="3" name="Subtitle 2"/>
          <p:cNvSpPr>
            <a:spLocks noGrp="1"/>
          </p:cNvSpPr>
          <p:nvPr>
            <p:ph type="subTitle" idx="1"/>
          </p:nvPr>
        </p:nvSpPr>
        <p:spPr>
          <a:xfrm>
            <a:off x="6588224" y="5805264"/>
            <a:ext cx="2555776" cy="1052736"/>
          </a:xfrm>
        </p:spPr>
        <p:txBody>
          <a:bodyPr>
            <a:normAutofit fontScale="92500"/>
          </a:bodyPr>
          <a:lstStyle/>
          <a:p>
            <a:pPr algn="l"/>
            <a:r>
              <a:rPr lang="en-US" sz="2000" b="1" dirty="0" smtClean="0">
                <a:solidFill>
                  <a:schemeClr val="tx2">
                    <a:lumMod val="75000"/>
                  </a:schemeClr>
                </a:solidFill>
                <a:latin typeface="Arial" pitchFamily="34" charset="0"/>
                <a:cs typeface="Arial" pitchFamily="34" charset="0"/>
              </a:rPr>
              <a:t>Rajnish Kumar</a:t>
            </a:r>
            <a:endParaRPr lang="en-US" sz="2800" b="1" dirty="0" smtClean="0">
              <a:solidFill>
                <a:schemeClr val="tx2">
                  <a:lumMod val="75000"/>
                </a:schemeClr>
              </a:solidFill>
              <a:latin typeface="Arial" pitchFamily="34" charset="0"/>
              <a:cs typeface="Arial" pitchFamily="34" charset="0"/>
            </a:endParaRPr>
          </a:p>
          <a:p>
            <a:pPr algn="l"/>
            <a:r>
              <a:rPr lang="en-US" sz="1600" b="1" dirty="0" smtClean="0">
                <a:solidFill>
                  <a:schemeClr val="tx2">
                    <a:lumMod val="75000"/>
                  </a:schemeClr>
                </a:solidFill>
                <a:latin typeface="Arial" pitchFamily="34" charset="0"/>
                <a:cs typeface="Arial" pitchFamily="34" charset="0"/>
              </a:rPr>
              <a:t>Professor IT, </a:t>
            </a:r>
          </a:p>
          <a:p>
            <a:pPr algn="l"/>
            <a:r>
              <a:rPr lang="en-US" sz="1100" b="1" dirty="0" smtClean="0">
                <a:solidFill>
                  <a:schemeClr val="tx2">
                    <a:lumMod val="75000"/>
                  </a:schemeClr>
                </a:solidFill>
                <a:latin typeface="Arial" pitchFamily="34" charset="0"/>
                <a:cs typeface="Arial" pitchFamily="34" charset="0"/>
              </a:rPr>
              <a:t>National Academy of Indian Railways</a:t>
            </a:r>
          </a:p>
          <a:p>
            <a:pPr algn="l"/>
            <a:r>
              <a:rPr lang="en-US" sz="1200" b="1" dirty="0" smtClean="0">
                <a:solidFill>
                  <a:schemeClr val="tx2">
                    <a:lumMod val="75000"/>
                  </a:schemeClr>
                </a:solidFill>
                <a:latin typeface="Arial" pitchFamily="34" charset="0"/>
                <a:cs typeface="Arial" pitchFamily="34" charset="0"/>
              </a:rPr>
              <a:t>pit@nair.railnet.gov.in</a:t>
            </a:r>
            <a:endParaRPr lang="en-IN" sz="1200" b="1" dirty="0">
              <a:solidFill>
                <a:schemeClr val="tx2">
                  <a:lumMod val="75000"/>
                </a:schemeClr>
              </a:solidFill>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We will discuss</a:t>
            </a:r>
            <a:endParaRPr lang="en-IN" dirty="0"/>
          </a:p>
        </p:txBody>
      </p:sp>
      <p:sp>
        <p:nvSpPr>
          <p:cNvPr id="3" name="Content Placeholder 2"/>
          <p:cNvSpPr>
            <a:spLocks noGrp="1"/>
          </p:cNvSpPr>
          <p:nvPr>
            <p:ph idx="1"/>
          </p:nvPr>
        </p:nvSpPr>
        <p:spPr/>
        <p:txBody>
          <a:bodyPr/>
          <a:lstStyle/>
          <a:p>
            <a:r>
              <a:rPr lang="en-US" dirty="0" smtClean="0"/>
              <a:t>Existing applications for core operations</a:t>
            </a:r>
          </a:p>
          <a:p>
            <a:r>
              <a:rPr lang="en-US" dirty="0" smtClean="0"/>
              <a:t>Technology Trend</a:t>
            </a:r>
          </a:p>
          <a:p>
            <a:r>
              <a:rPr lang="en-US" dirty="0" smtClean="0"/>
              <a:t>Future of things</a:t>
            </a:r>
          </a:p>
          <a:p>
            <a:endParaRPr lang="en-IN" dirty="0"/>
          </a:p>
        </p:txBody>
      </p:sp>
      <p:pic>
        <p:nvPicPr>
          <p:cNvPr id="2050" name="Picture 2" descr="http://www.wharc-online.org/wp/wp-content/uploads/2012/08/ICT.pn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4932040" y="3851832"/>
            <a:ext cx="3275856" cy="2456893"/>
          </a:xfrm>
          <a:prstGeom prst="rect">
            <a:avLst/>
          </a:prstGeom>
          <a:noFill/>
          <a:extLst>
            <a:ext uri="{909E8E84-426E-40DD-AFC4-6F175D3DCCD1}">
              <a14:hiddenFill xmlns:a14="http://schemas.microsoft.com/office/drawing/2010/main" xmlns="">
                <a:solidFill>
                  <a:srgbClr val="FFFFFF"/>
                </a:solidFill>
              </a14:hiddenFill>
            </a:ext>
          </a:extLst>
        </p:spPr>
      </p:pic>
      <p:pic>
        <p:nvPicPr>
          <p:cNvPr id="5" name="Picture 2" descr="http://www.blueoceanintl.com/wp-content/uploads/2014/03/mutimodal-trans.jpg"/>
          <p:cNvPicPr>
            <a:picLocks noChangeAspect="1" noChangeArrowheads="1"/>
          </p:cNvPicPr>
          <p:nvPr/>
        </p:nvPicPr>
        <p:blipFill>
          <a:blip r:embed="rId3" cstate="print"/>
          <a:srcRect/>
          <a:stretch>
            <a:fillRect/>
          </a:stretch>
        </p:blipFill>
        <p:spPr bwMode="auto">
          <a:xfrm>
            <a:off x="500034" y="3786190"/>
            <a:ext cx="3810000" cy="2857500"/>
          </a:xfrm>
          <a:prstGeom prst="rect">
            <a:avLst/>
          </a:prstGeom>
          <a:noFill/>
        </p:spPr>
      </p:pic>
    </p:spTree>
    <p:extLst>
      <p:ext uri="{BB962C8B-B14F-4D97-AF65-F5344CB8AC3E}">
        <p14:creationId xmlns:p14="http://schemas.microsoft.com/office/powerpoint/2010/main" xmlns="" val="389380217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Historical Application of </a:t>
            </a:r>
            <a:r>
              <a:rPr lang="en-US" dirty="0" err="1" smtClean="0"/>
              <a:t>ICT</a:t>
            </a:r>
            <a:endParaRPr lang="en-US" dirty="0"/>
          </a:p>
        </p:txBody>
      </p:sp>
      <p:sp>
        <p:nvSpPr>
          <p:cNvPr id="3" name="Content Placeholder 2"/>
          <p:cNvSpPr>
            <a:spLocks noGrp="1"/>
          </p:cNvSpPr>
          <p:nvPr>
            <p:ph idx="1"/>
          </p:nvPr>
        </p:nvSpPr>
        <p:spPr/>
        <p:txBody>
          <a:bodyPr>
            <a:normAutofit/>
          </a:bodyPr>
          <a:lstStyle/>
          <a:p>
            <a:pPr marL="0" indent="0">
              <a:buNone/>
            </a:pPr>
            <a:r>
              <a:rPr lang="en-IN" dirty="0"/>
              <a:t>Historically, the use of ICT in transport and logistics started in the 1960s. </a:t>
            </a:r>
            <a:endParaRPr lang="en-IN" dirty="0" smtClean="0"/>
          </a:p>
          <a:p>
            <a:pPr marL="0" indent="0">
              <a:buNone/>
            </a:pPr>
            <a:r>
              <a:rPr lang="en-IN" dirty="0" smtClean="0"/>
              <a:t>Typical </a:t>
            </a:r>
            <a:r>
              <a:rPr lang="en-IN" dirty="0"/>
              <a:t>examples are </a:t>
            </a:r>
            <a:endParaRPr lang="en-IN" dirty="0" smtClean="0"/>
          </a:p>
          <a:p>
            <a:pPr marL="457200" lvl="1" indent="0">
              <a:buNone/>
            </a:pPr>
            <a:r>
              <a:rPr lang="en-IN" dirty="0" smtClean="0"/>
              <a:t>inventory </a:t>
            </a:r>
            <a:r>
              <a:rPr lang="en-IN" dirty="0"/>
              <a:t>management systems, </a:t>
            </a:r>
            <a:endParaRPr lang="en-IN" dirty="0" smtClean="0"/>
          </a:p>
          <a:p>
            <a:pPr marL="457200" lvl="1" indent="0">
              <a:buNone/>
            </a:pPr>
            <a:r>
              <a:rPr lang="en-IN" dirty="0" smtClean="0"/>
              <a:t>transport </a:t>
            </a:r>
            <a:r>
              <a:rPr lang="en-IN" dirty="0"/>
              <a:t>routing, </a:t>
            </a:r>
            <a:endParaRPr lang="en-IN" dirty="0" smtClean="0"/>
          </a:p>
          <a:p>
            <a:pPr marL="457200" lvl="1" indent="0">
              <a:buNone/>
            </a:pPr>
            <a:r>
              <a:rPr lang="en-IN" dirty="0" smtClean="0"/>
              <a:t>scheduling</a:t>
            </a:r>
            <a:r>
              <a:rPr lang="en-IN" dirty="0"/>
              <a:t>, also known as Distribution Requirement Planning, and </a:t>
            </a:r>
            <a:endParaRPr lang="en-IN" dirty="0" smtClean="0"/>
          </a:p>
          <a:p>
            <a:pPr marL="457200" lvl="1" indent="0">
              <a:buNone/>
            </a:pPr>
            <a:r>
              <a:rPr lang="en-IN" dirty="0" smtClean="0"/>
              <a:t>billing </a:t>
            </a:r>
            <a:r>
              <a:rPr lang="en-IN" dirty="0"/>
              <a:t>systems</a:t>
            </a:r>
            <a:endParaRPr lang="en-US" dirty="0"/>
          </a:p>
          <a:p>
            <a:pPr marL="0" indent="0">
              <a:buNone/>
            </a:pPr>
            <a:endParaRPr lang="en-US" dirty="0" smtClean="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Historical Application of </a:t>
            </a:r>
            <a:r>
              <a:rPr lang="en-US" dirty="0" smtClean="0"/>
              <a:t>ICT..2</a:t>
            </a:r>
            <a:endParaRPr lang="en-US" dirty="0"/>
          </a:p>
        </p:txBody>
      </p:sp>
      <p:sp>
        <p:nvSpPr>
          <p:cNvPr id="3" name="Content Placeholder 2"/>
          <p:cNvSpPr>
            <a:spLocks noGrp="1"/>
          </p:cNvSpPr>
          <p:nvPr>
            <p:ph idx="1"/>
          </p:nvPr>
        </p:nvSpPr>
        <p:spPr/>
        <p:txBody>
          <a:bodyPr>
            <a:normAutofit/>
          </a:bodyPr>
          <a:lstStyle/>
          <a:p>
            <a:pPr marL="0" indent="0" algn="ctr">
              <a:buNone/>
            </a:pPr>
            <a:r>
              <a:rPr lang="en-IN" b="1" dirty="0" smtClean="0"/>
              <a:t>Material Requirements Planning(</a:t>
            </a:r>
            <a:r>
              <a:rPr lang="en-IN" b="1" dirty="0" err="1" smtClean="0"/>
              <a:t>MRP</a:t>
            </a:r>
            <a:r>
              <a:rPr lang="en-IN" b="1" dirty="0" smtClean="0"/>
              <a:t>)</a:t>
            </a:r>
          </a:p>
          <a:p>
            <a:pPr marL="0" indent="0" algn="ctr">
              <a:buNone/>
            </a:pPr>
            <a:r>
              <a:rPr lang="en-IN" dirty="0" smtClean="0"/>
              <a:t>and</a:t>
            </a:r>
          </a:p>
          <a:p>
            <a:pPr marL="0" indent="0" algn="ctr">
              <a:buNone/>
            </a:pPr>
            <a:r>
              <a:rPr lang="en-IN" b="1" dirty="0" smtClean="0"/>
              <a:t>Manufacturing Resource Planning (</a:t>
            </a:r>
            <a:r>
              <a:rPr lang="en-IN" b="1" dirty="0" err="1" smtClean="0"/>
              <a:t>MRP</a:t>
            </a:r>
            <a:r>
              <a:rPr lang="en-IN" b="1" dirty="0" smtClean="0"/>
              <a:t> II) </a:t>
            </a:r>
          </a:p>
          <a:p>
            <a:pPr marL="0" indent="0" algn="ctr">
              <a:buNone/>
            </a:pPr>
            <a:endParaRPr lang="en-IN" dirty="0" smtClean="0"/>
          </a:p>
          <a:p>
            <a:pPr marL="0" indent="0" algn="ctr">
              <a:buNone/>
            </a:pPr>
            <a:r>
              <a:rPr lang="en-IN" dirty="0" smtClean="0"/>
              <a:t>And then EMERGED  </a:t>
            </a:r>
            <a:endParaRPr lang="en-IN" dirty="0" smtClean="0"/>
          </a:p>
          <a:p>
            <a:pPr marL="0" indent="0" algn="ctr">
              <a:buNone/>
            </a:pPr>
            <a:r>
              <a:rPr lang="en-IN" sz="4400" b="1" dirty="0" smtClean="0"/>
              <a:t>Enterprise Resource Planning(</a:t>
            </a:r>
            <a:r>
              <a:rPr lang="en-IN" sz="4400" b="1" dirty="0" err="1" smtClean="0"/>
              <a:t>ERP</a:t>
            </a:r>
            <a:r>
              <a:rPr lang="en-IN" sz="4400" b="1" dirty="0"/>
              <a:t>) </a:t>
            </a:r>
            <a:endParaRPr lang="en-US" sz="4400" b="1" dirty="0" smtClean="0"/>
          </a:p>
        </p:txBody>
      </p:sp>
    </p:spTree>
    <p:extLst>
      <p:ext uri="{BB962C8B-B14F-4D97-AF65-F5344CB8AC3E}">
        <p14:creationId xmlns:p14="http://schemas.microsoft.com/office/powerpoint/2010/main" xmlns="" val="292527792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ENABLING TECHNOLOGIES</a:t>
            </a:r>
            <a:endParaRPr lang="en-US"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xmlns="" val="442949071"/>
              </p:ext>
            </p:extLst>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Proper </a:t>
            </a:r>
            <a:r>
              <a:rPr lang="en-US" dirty="0" err="1"/>
              <a:t>categorisation</a:t>
            </a:r>
            <a:r>
              <a:rPr lang="en-US" dirty="0"/>
              <a:t> of ICT </a:t>
            </a:r>
            <a:r>
              <a:rPr lang="en-US" dirty="0" smtClean="0"/>
              <a:t>functions</a:t>
            </a:r>
            <a:br>
              <a:rPr lang="en-US" dirty="0" smtClean="0"/>
            </a:br>
            <a:r>
              <a:rPr lang="en-US" sz="1800" dirty="0"/>
              <a:t>REF: Giannopoulos (2004) Three functions are described below. </a:t>
            </a:r>
            <a:endParaRPr lang="en-US"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xmlns="" val="2915744914"/>
              </p:ext>
            </p:extLst>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a:t>
            </a:r>
            <a:r>
              <a:rPr lang="en-US" b="1" dirty="0" err="1" smtClean="0"/>
              <a:t>eFreight</a:t>
            </a:r>
            <a:r>
              <a:rPr lang="en-US" b="1" dirty="0" smtClean="0"/>
              <a:t>” Present day problems</a:t>
            </a:r>
            <a:br>
              <a:rPr lang="en-US" b="1" dirty="0" smtClean="0"/>
            </a:br>
            <a:r>
              <a:rPr lang="en-US" sz="2200" b="1" dirty="0" smtClean="0">
                <a:latin typeface="Arial" pitchFamily="34" charset="0"/>
                <a:cs typeface="Arial" pitchFamily="34" charset="0"/>
              </a:rPr>
              <a:t>Complexity of freight transport information exchange in the context of multimodal transport</a:t>
            </a:r>
            <a:r>
              <a:rPr lang="en-US" sz="2200" b="1" dirty="0" smtClean="0">
                <a:latin typeface="Arial" pitchFamily="34" charset="0"/>
                <a:cs typeface="Arial" pitchFamily="34" charset="0"/>
              </a:rPr>
              <a:t>:</a:t>
            </a:r>
            <a:endParaRPr lang="en-US" dirty="0"/>
          </a:p>
        </p:txBody>
      </p:sp>
      <p:sp>
        <p:nvSpPr>
          <p:cNvPr id="5" name="Text Placeholder 4"/>
          <p:cNvSpPr>
            <a:spLocks noGrp="1"/>
          </p:cNvSpPr>
          <p:nvPr>
            <p:ph type="body" idx="1"/>
          </p:nvPr>
        </p:nvSpPr>
        <p:spPr/>
        <p:txBody>
          <a:bodyPr/>
          <a:lstStyle/>
          <a:p>
            <a:r>
              <a:rPr lang="en-IN" dirty="0" smtClean="0"/>
              <a:t>Problems</a:t>
            </a:r>
            <a:endParaRPr lang="en-IN" dirty="0"/>
          </a:p>
        </p:txBody>
      </p:sp>
      <p:sp>
        <p:nvSpPr>
          <p:cNvPr id="3" name="Content Placeholder 2"/>
          <p:cNvSpPr>
            <a:spLocks noGrp="1"/>
          </p:cNvSpPr>
          <p:nvPr>
            <p:ph sz="half" idx="2"/>
          </p:nvPr>
        </p:nvSpPr>
        <p:spPr/>
        <p:txBody>
          <a:bodyPr>
            <a:noAutofit/>
          </a:bodyPr>
          <a:lstStyle/>
          <a:p>
            <a:pPr lvl="1">
              <a:buNone/>
            </a:pPr>
            <a:r>
              <a:rPr lang="en-US" sz="1600" b="1" dirty="0" smtClean="0">
                <a:latin typeface="Arial" pitchFamily="34" charset="0"/>
                <a:cs typeface="Arial" pitchFamily="34" charset="0"/>
              </a:rPr>
              <a:t>• </a:t>
            </a:r>
            <a:r>
              <a:rPr lang="en-US" sz="2000" b="1" dirty="0" smtClean="0">
                <a:latin typeface="Arial" pitchFamily="34" charset="0"/>
                <a:cs typeface="Arial" pitchFamily="34" charset="0"/>
              </a:rPr>
              <a:t>lack of interoperability along the supply </a:t>
            </a:r>
            <a:r>
              <a:rPr lang="en-US" sz="2000" b="1" dirty="0" smtClean="0">
                <a:latin typeface="Arial" pitchFamily="34" charset="0"/>
                <a:cs typeface="Arial" pitchFamily="34" charset="0"/>
              </a:rPr>
              <a:t>chain</a:t>
            </a:r>
            <a:endParaRPr lang="en-US" sz="2000" b="1" dirty="0" smtClean="0">
              <a:latin typeface="Arial" pitchFamily="34" charset="0"/>
              <a:cs typeface="Arial" pitchFamily="34" charset="0"/>
            </a:endParaRPr>
          </a:p>
          <a:p>
            <a:pPr lvl="1">
              <a:buNone/>
            </a:pPr>
            <a:r>
              <a:rPr lang="en-US" sz="2000" b="1" dirty="0" smtClean="0">
                <a:latin typeface="Arial" pitchFamily="34" charset="0"/>
                <a:cs typeface="Arial" pitchFamily="34" charset="0"/>
              </a:rPr>
              <a:t>• operators provide information several times </a:t>
            </a:r>
            <a:r>
              <a:rPr lang="en-US" sz="2000" b="1" dirty="0" smtClean="0">
                <a:latin typeface="Arial" pitchFamily="34" charset="0"/>
                <a:cs typeface="Arial" pitchFamily="34" charset="0"/>
              </a:rPr>
              <a:t>for different purposes</a:t>
            </a:r>
            <a:endParaRPr lang="en-US" sz="2000" b="1" dirty="0" smtClean="0">
              <a:latin typeface="Arial" pitchFamily="34" charset="0"/>
              <a:cs typeface="Arial" pitchFamily="34" charset="0"/>
            </a:endParaRPr>
          </a:p>
          <a:p>
            <a:pPr lvl="1">
              <a:buNone/>
            </a:pPr>
            <a:r>
              <a:rPr lang="en-US" sz="2000" b="1" dirty="0" smtClean="0">
                <a:latin typeface="Arial" pitchFamily="34" charset="0"/>
                <a:cs typeface="Arial" pitchFamily="34" charset="0"/>
              </a:rPr>
              <a:t>• </a:t>
            </a:r>
            <a:r>
              <a:rPr lang="en-US" sz="2000" b="1" dirty="0" smtClean="0">
                <a:latin typeface="Arial" pitchFamily="34" charset="0"/>
                <a:cs typeface="Arial" pitchFamily="34" charset="0"/>
              </a:rPr>
              <a:t>lack of information on intermodal </a:t>
            </a:r>
            <a:r>
              <a:rPr lang="en-US" sz="2000" b="1" dirty="0" smtClean="0">
                <a:latin typeface="Arial" pitchFamily="34" charset="0"/>
                <a:cs typeface="Arial" pitchFamily="34" charset="0"/>
              </a:rPr>
              <a:t>availabilities</a:t>
            </a:r>
            <a:endParaRPr lang="en-US" sz="2000" b="1" dirty="0" smtClean="0">
              <a:latin typeface="Arial" pitchFamily="34" charset="0"/>
              <a:cs typeface="Arial" pitchFamily="34" charset="0"/>
            </a:endParaRPr>
          </a:p>
        </p:txBody>
      </p:sp>
      <p:sp>
        <p:nvSpPr>
          <p:cNvPr id="6" name="Text Placeholder 5"/>
          <p:cNvSpPr>
            <a:spLocks noGrp="1"/>
          </p:cNvSpPr>
          <p:nvPr>
            <p:ph type="body" sz="quarter" idx="3"/>
          </p:nvPr>
        </p:nvSpPr>
        <p:spPr/>
        <p:txBody>
          <a:bodyPr/>
          <a:lstStyle/>
          <a:p>
            <a:r>
              <a:rPr lang="en-IN" dirty="0" smtClean="0"/>
              <a:t>Result</a:t>
            </a:r>
            <a:endParaRPr lang="en-IN" dirty="0"/>
          </a:p>
        </p:txBody>
      </p:sp>
      <p:sp>
        <p:nvSpPr>
          <p:cNvPr id="4" name="Content Placeholder 3"/>
          <p:cNvSpPr>
            <a:spLocks noGrp="1"/>
          </p:cNvSpPr>
          <p:nvPr>
            <p:ph sz="quarter" idx="4"/>
          </p:nvPr>
        </p:nvSpPr>
        <p:spPr/>
        <p:txBody>
          <a:bodyPr>
            <a:normAutofit fontScale="92500" lnSpcReduction="20000"/>
          </a:bodyPr>
          <a:lstStyle/>
          <a:p>
            <a:pPr marL="265113" lvl="1" indent="-265113">
              <a:buNone/>
            </a:pPr>
            <a:r>
              <a:rPr lang="en-US" sz="2200" b="1" dirty="0" smtClean="0">
                <a:latin typeface="Arial" pitchFamily="34" charset="0"/>
                <a:cs typeface="Arial" pitchFamily="34" charset="0"/>
              </a:rPr>
              <a:t>inefficiencies</a:t>
            </a:r>
            <a:r>
              <a:rPr lang="en-US" sz="2200" b="1" dirty="0" smtClean="0">
                <a:latin typeface="Arial" pitchFamily="34" charset="0"/>
                <a:cs typeface="Arial" pitchFamily="34" charset="0"/>
              </a:rPr>
              <a:t>, costs, reduced visibility of freight</a:t>
            </a:r>
          </a:p>
          <a:p>
            <a:pPr marL="265113" indent="-265113">
              <a:buNone/>
            </a:pPr>
            <a:r>
              <a:rPr lang="en-US" sz="2200" b="1" dirty="0" smtClean="0">
                <a:latin typeface="Arial" pitchFamily="34" charset="0"/>
                <a:cs typeface="Arial" pitchFamily="34" charset="0"/>
              </a:rPr>
              <a:t>administrative </a:t>
            </a:r>
            <a:r>
              <a:rPr lang="en-US" sz="2200" b="1" dirty="0" smtClean="0">
                <a:latin typeface="Arial" pitchFamily="34" charset="0"/>
                <a:cs typeface="Arial" pitchFamily="34" charset="0"/>
              </a:rPr>
              <a:t>costs + perceived complexity for multimodal </a:t>
            </a:r>
            <a:r>
              <a:rPr lang="en-US" sz="2200" b="1" dirty="0" smtClean="0">
                <a:latin typeface="Arial" pitchFamily="34" charset="0"/>
                <a:cs typeface="Arial" pitchFamily="34" charset="0"/>
              </a:rPr>
              <a:t>transport</a:t>
            </a:r>
          </a:p>
          <a:p>
            <a:pPr marL="265113" lvl="1" indent="-265113">
              <a:buNone/>
            </a:pPr>
            <a:r>
              <a:rPr lang="en-US" sz="2200" b="1" dirty="0" smtClean="0">
                <a:latin typeface="Arial" pitchFamily="34" charset="0"/>
                <a:cs typeface="Arial" pitchFamily="34" charset="0"/>
              </a:rPr>
              <a:t>no </a:t>
            </a:r>
            <a:r>
              <a:rPr lang="en-US" sz="2200" b="1" dirty="0" smtClean="0">
                <a:latin typeface="Arial" pitchFamily="34" charset="0"/>
                <a:cs typeface="Arial" pitchFamily="34" charset="0"/>
              </a:rPr>
              <a:t>full exploitation of multimodal transport / non-optimization of use of existing transport </a:t>
            </a:r>
            <a:r>
              <a:rPr lang="en-US" sz="2200" b="1" dirty="0" smtClean="0">
                <a:latin typeface="Arial" pitchFamily="34" charset="0"/>
                <a:cs typeface="Arial" pitchFamily="34" charset="0"/>
              </a:rPr>
              <a:t>infrastructure</a:t>
            </a:r>
          </a:p>
          <a:p>
            <a:pPr marL="265113" lvl="1" indent="-265113">
              <a:buNone/>
            </a:pPr>
            <a:r>
              <a:rPr lang="en-US" sz="2200" b="1" dirty="0" smtClean="0">
                <a:latin typeface="Arial" pitchFamily="34" charset="0"/>
                <a:cs typeface="Arial" pitchFamily="34" charset="0"/>
              </a:rPr>
              <a:t>Thus there is need </a:t>
            </a:r>
            <a:r>
              <a:rPr lang="en-US" sz="2200" b="1" dirty="0" smtClean="0">
                <a:latin typeface="Arial" pitchFamily="34" charset="0"/>
                <a:cs typeface="Arial" pitchFamily="34" charset="0"/>
              </a:rPr>
              <a:t>for interoperable interfaces for information on freight in the various transport modes</a:t>
            </a:r>
          </a:p>
          <a:p>
            <a:pPr>
              <a:buNone/>
            </a:pPr>
            <a:endParaRPr lang="en-IN"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a:t>
            </a:r>
            <a:r>
              <a:rPr lang="en-US" dirty="0" err="1" smtClean="0"/>
              <a:t>eFreight</a:t>
            </a:r>
            <a:r>
              <a:rPr lang="en-US" dirty="0" smtClean="0"/>
              <a:t>”: </a:t>
            </a:r>
            <a:r>
              <a:rPr lang="en-US" dirty="0"/>
              <a:t>The </a:t>
            </a:r>
            <a:r>
              <a:rPr lang="en-US" dirty="0" smtClean="0"/>
              <a:t>vision of EU</a:t>
            </a:r>
            <a:endParaRPr lang="en-US"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xmlns="" val="1831184068"/>
              </p:ext>
            </p:extLst>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61442" name="Picture 2"/>
          <p:cNvPicPr>
            <a:picLocks noChangeAspect="1" noChangeArrowheads="1"/>
          </p:cNvPicPr>
          <p:nvPr/>
        </p:nvPicPr>
        <p:blipFill>
          <a:blip r:embed="rId2" cstate="print"/>
          <a:srcRect/>
          <a:stretch>
            <a:fillRect/>
          </a:stretch>
        </p:blipFill>
        <p:spPr bwMode="auto">
          <a:xfrm>
            <a:off x="0" y="628650"/>
            <a:ext cx="9144000" cy="56007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62466" name="Picture 2"/>
          <p:cNvPicPr>
            <a:picLocks noChangeAspect="1" noChangeArrowheads="1"/>
          </p:cNvPicPr>
          <p:nvPr/>
        </p:nvPicPr>
        <p:blipFill>
          <a:blip r:embed="rId2" cstate="print"/>
          <a:srcRect/>
          <a:stretch>
            <a:fillRect/>
          </a:stretch>
        </p:blipFill>
        <p:spPr bwMode="auto">
          <a:xfrm>
            <a:off x="100013" y="709613"/>
            <a:ext cx="8943975" cy="54387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Intelligent Transport Systems (ITS</a:t>
            </a:r>
            <a:r>
              <a:rPr lang="en-US" b="1" dirty="0" smtClean="0"/>
              <a:t>)</a:t>
            </a:r>
            <a:endParaRPr lang="en-US" dirty="0"/>
          </a:p>
        </p:txBody>
      </p:sp>
      <p:sp>
        <p:nvSpPr>
          <p:cNvPr id="3" name="Content Placeholder 2"/>
          <p:cNvSpPr>
            <a:spLocks noGrp="1"/>
          </p:cNvSpPr>
          <p:nvPr>
            <p:ph idx="1"/>
          </p:nvPr>
        </p:nvSpPr>
        <p:spPr/>
        <p:txBody>
          <a:bodyPr>
            <a:normAutofit fontScale="70000" lnSpcReduction="20000"/>
          </a:bodyPr>
          <a:lstStyle/>
          <a:p>
            <a:pPr>
              <a:buNone/>
            </a:pPr>
            <a:r>
              <a:rPr lang="en-US" b="1" dirty="0" smtClean="0"/>
              <a:t>ITS in the field of transport</a:t>
            </a:r>
          </a:p>
          <a:p>
            <a:pPr>
              <a:buNone/>
            </a:pPr>
            <a:r>
              <a:rPr lang="en-US" dirty="0" smtClean="0"/>
              <a:t>• </a:t>
            </a:r>
            <a:r>
              <a:rPr lang="en-US" b="1" dirty="0" smtClean="0"/>
              <a:t>Providing real-time traffic information,</a:t>
            </a:r>
          </a:p>
          <a:p>
            <a:pPr>
              <a:buNone/>
            </a:pPr>
            <a:r>
              <a:rPr lang="en-US" dirty="0" smtClean="0"/>
              <a:t>• </a:t>
            </a:r>
            <a:r>
              <a:rPr lang="en-US" b="1" dirty="0" smtClean="0"/>
              <a:t>Supporting traffic safety and transport operations etc.</a:t>
            </a:r>
          </a:p>
          <a:p>
            <a:pPr>
              <a:buNone/>
            </a:pPr>
            <a:endParaRPr lang="en-US" dirty="0"/>
          </a:p>
          <a:p>
            <a:pPr>
              <a:buNone/>
            </a:pPr>
            <a:r>
              <a:rPr lang="en-US" dirty="0" smtClean="0"/>
              <a:t>EXAMPLES of </a:t>
            </a:r>
            <a:r>
              <a:rPr lang="en-US" b="1" dirty="0" smtClean="0"/>
              <a:t>ITS in the field of transport:</a:t>
            </a:r>
          </a:p>
          <a:p>
            <a:pPr>
              <a:buNone/>
            </a:pPr>
            <a:r>
              <a:rPr lang="en-US" dirty="0" smtClean="0"/>
              <a:t>• Road intelligent transport systems (ITS),</a:t>
            </a:r>
          </a:p>
          <a:p>
            <a:pPr>
              <a:buNone/>
            </a:pPr>
            <a:r>
              <a:rPr lang="en-US" dirty="0" smtClean="0"/>
              <a:t>• Air traffic management system (</a:t>
            </a:r>
            <a:r>
              <a:rPr lang="en-US" dirty="0" err="1" smtClean="0"/>
              <a:t>SESAR</a:t>
            </a:r>
            <a:r>
              <a:rPr lang="en-US" dirty="0" smtClean="0"/>
              <a:t>),</a:t>
            </a:r>
          </a:p>
          <a:p>
            <a:pPr>
              <a:buNone/>
            </a:pPr>
            <a:r>
              <a:rPr lang="en-US" dirty="0" smtClean="0"/>
              <a:t>• European rail traffic management system (i.e. </a:t>
            </a:r>
            <a:r>
              <a:rPr lang="en-US" dirty="0" err="1" smtClean="0"/>
              <a:t>ERTMS</a:t>
            </a:r>
            <a:r>
              <a:rPr lang="en-US" dirty="0" smtClean="0"/>
              <a:t>) and</a:t>
            </a:r>
          </a:p>
          <a:p>
            <a:pPr>
              <a:buNone/>
            </a:pPr>
            <a:r>
              <a:rPr lang="en-US" dirty="0" smtClean="0"/>
              <a:t>rail information systems (i.e. </a:t>
            </a:r>
            <a:r>
              <a:rPr lang="en-US" dirty="0" err="1" smtClean="0"/>
              <a:t>TAF-TSI</a:t>
            </a:r>
            <a:r>
              <a:rPr lang="en-US" dirty="0" smtClean="0"/>
              <a:t>),</a:t>
            </a:r>
          </a:p>
          <a:p>
            <a:pPr>
              <a:buNone/>
            </a:pPr>
            <a:r>
              <a:rPr lang="en-US" dirty="0" smtClean="0"/>
              <a:t>• Maritime surveillance systems (</a:t>
            </a:r>
            <a:r>
              <a:rPr lang="en-US" dirty="0" err="1" smtClean="0"/>
              <a:t>SafeSeaNet</a:t>
            </a:r>
            <a:r>
              <a:rPr lang="en-US" dirty="0" smtClean="0"/>
              <a:t> et al.), </a:t>
            </a:r>
            <a:r>
              <a:rPr lang="en-US" dirty="0" err="1" smtClean="0"/>
              <a:t>VTMIS</a:t>
            </a:r>
            <a:endParaRPr lang="en-US" dirty="0" smtClean="0"/>
          </a:p>
          <a:p>
            <a:pPr>
              <a:buNone/>
            </a:pPr>
            <a:r>
              <a:rPr lang="en-US" dirty="0" smtClean="0"/>
              <a:t>(Vessel Traffic Management and Information System and</a:t>
            </a:r>
          </a:p>
          <a:p>
            <a:pPr>
              <a:buNone/>
            </a:pPr>
            <a:r>
              <a:rPr lang="en-US" dirty="0" smtClean="0"/>
              <a:t>• Inland navigation (River Information Services [</a:t>
            </a:r>
            <a:r>
              <a:rPr lang="en-US" dirty="0" err="1" smtClean="0"/>
              <a:t>RIS</a:t>
            </a:r>
            <a:r>
              <a:rPr lang="en-US" dirty="0" smtClean="0"/>
              <a:t>]).</a:t>
            </a:r>
            <a:endParaRPr lang="en-US"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296842"/>
          </a:xfrm>
        </p:spPr>
        <p:txBody>
          <a:bodyPr>
            <a:normAutofit fontScale="90000"/>
          </a:bodyPr>
          <a:lstStyle/>
          <a:p>
            <a:r>
              <a:rPr lang="en-US" sz="2000" dirty="0" smtClean="0"/>
              <a:t>Barriers to Adoption of Technology</a:t>
            </a:r>
            <a:endParaRPr lang="en-US" sz="2000" dirty="0"/>
          </a:p>
        </p:txBody>
      </p:sp>
      <p:sp>
        <p:nvSpPr>
          <p:cNvPr id="3" name="Content Placeholder 2"/>
          <p:cNvSpPr>
            <a:spLocks noGrp="1"/>
          </p:cNvSpPr>
          <p:nvPr>
            <p:ph idx="1"/>
          </p:nvPr>
        </p:nvSpPr>
        <p:spPr/>
        <p:txBody>
          <a:bodyPr/>
          <a:lstStyle/>
          <a:p>
            <a:endParaRPr lang="en-US"/>
          </a:p>
        </p:txBody>
      </p:sp>
      <p:pic>
        <p:nvPicPr>
          <p:cNvPr id="63490" name="Picture 2"/>
          <p:cNvPicPr>
            <a:picLocks noChangeAspect="1" noChangeArrowheads="1"/>
          </p:cNvPicPr>
          <p:nvPr/>
        </p:nvPicPr>
        <p:blipFill rotWithShape="1">
          <a:blip r:embed="rId2" cstate="print"/>
          <a:srcRect l="3631" r="3794" b="7808"/>
          <a:stretch/>
        </p:blipFill>
        <p:spPr bwMode="auto">
          <a:xfrm>
            <a:off x="216750" y="714356"/>
            <a:ext cx="8927250" cy="5904390"/>
          </a:xfrm>
          <a:prstGeom prst="rect">
            <a:avLst/>
          </a:prstGeom>
          <a:noFill/>
          <a:ln w="9525">
            <a:noFill/>
            <a:miter lim="800000"/>
            <a:headEnd/>
            <a:tailEnd/>
          </a:ln>
        </p:spPr>
      </p:pic>
      <p:sp>
        <p:nvSpPr>
          <p:cNvPr id="5" name="Rectangle 4"/>
          <p:cNvSpPr/>
          <p:nvPr/>
        </p:nvSpPr>
        <p:spPr>
          <a:xfrm>
            <a:off x="5714976" y="5919281"/>
            <a:ext cx="3429024" cy="938719"/>
          </a:xfrm>
          <a:prstGeom prst="rect">
            <a:avLst/>
          </a:prstGeom>
        </p:spPr>
        <p:txBody>
          <a:bodyPr wrap="square">
            <a:spAutoFit/>
          </a:bodyPr>
          <a:lstStyle/>
          <a:p>
            <a:pPr fontAlgn="base"/>
            <a:r>
              <a:rPr lang="en-IN" sz="1100" dirty="0" smtClean="0"/>
              <a:t>REF: KOMODA</a:t>
            </a:r>
            <a:r>
              <a:rPr lang="en-IN" sz="1100" dirty="0" smtClean="0"/>
              <a:t>, 2009. KOMODA: Co-modality – Towards Optimised Integrated Chains in Freight Transport Logistics Deliverable D3.2: Action Plan. European Commission within the Seventh Framework Programme (2007–2013).</a:t>
            </a:r>
            <a:endParaRPr lang="en-IN" sz="1100"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ICT in Indian Railways</a:t>
            </a:r>
            <a:endParaRPr lang="en-IN" dirty="0"/>
          </a:p>
        </p:txBody>
      </p:sp>
      <p:sp>
        <p:nvSpPr>
          <p:cNvPr id="5" name="Text Placeholder 4"/>
          <p:cNvSpPr>
            <a:spLocks noGrp="1"/>
          </p:cNvSpPr>
          <p:nvPr>
            <p:ph type="body" idx="1"/>
          </p:nvPr>
        </p:nvSpPr>
        <p:spPr/>
        <p:txBody>
          <a:bodyPr/>
          <a:lstStyle/>
          <a:p>
            <a:r>
              <a:rPr lang="en-US" dirty="0" smtClean="0"/>
              <a:t>Basic</a:t>
            </a:r>
            <a:endParaRPr lang="en-IN" dirty="0"/>
          </a:p>
        </p:txBody>
      </p:sp>
    </p:spTree>
    <p:extLst>
      <p:ext uri="{BB962C8B-B14F-4D97-AF65-F5344CB8AC3E}">
        <p14:creationId xmlns:p14="http://schemas.microsoft.com/office/powerpoint/2010/main" xmlns="" val="176745595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IN" sz="3200" dirty="0" smtClean="0"/>
              <a:t>CENTRE FOR RAILWAY INFORMATION SYSTEMS (CRIS) </a:t>
            </a:r>
          </a:p>
        </p:txBody>
      </p:sp>
      <p:sp>
        <p:nvSpPr>
          <p:cNvPr id="3" name="Text Placeholder 2"/>
          <p:cNvSpPr>
            <a:spLocks noGrp="1"/>
          </p:cNvSpPr>
          <p:nvPr>
            <p:ph type="body" idx="1"/>
          </p:nvPr>
        </p:nvSpPr>
        <p:spPr/>
        <p:txBody>
          <a:bodyPr>
            <a:normAutofit fontScale="92500" lnSpcReduction="20000"/>
          </a:bodyPr>
          <a:lstStyle/>
          <a:p>
            <a:r>
              <a:rPr lang="en-IN" dirty="0" smtClean="0"/>
              <a:t>The Centre for Railway Information Systems (CRIS), an autonomous Society under the Ministry of Railways set up in 1986, plays the role of the Information Technology arm of the Indian Railways. </a:t>
            </a:r>
          </a:p>
          <a:p>
            <a:endParaRPr lang="en-IN" dirty="0"/>
          </a:p>
          <a:p>
            <a:r>
              <a:rPr lang="en-IN" dirty="0" smtClean="0"/>
              <a:t>CRIS develops and maintains the major information systems deployed in the Railways, e.g. passenger ticketing, freight and passenger train operations, management of train crews, and management of fixed and rolling railway assets. </a:t>
            </a:r>
          </a:p>
          <a:p>
            <a:endParaRPr lang="en-IN" dirty="0"/>
          </a:p>
        </p:txBody>
      </p:sp>
    </p:spTree>
    <p:extLst>
      <p:ext uri="{BB962C8B-B14F-4D97-AF65-F5344CB8AC3E}">
        <p14:creationId xmlns:p14="http://schemas.microsoft.com/office/powerpoint/2010/main" xmlns="" val="385985292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dirty="0" smtClean="0"/>
              <a:t>Freight/Operations Applications </a:t>
            </a:r>
          </a:p>
        </p:txBody>
      </p:sp>
      <p:sp>
        <p:nvSpPr>
          <p:cNvPr id="3" name="Text Placeholder 2"/>
          <p:cNvSpPr>
            <a:spLocks noGrp="1"/>
          </p:cNvSpPr>
          <p:nvPr>
            <p:ph type="body" idx="1"/>
          </p:nvPr>
        </p:nvSpPr>
        <p:spPr/>
        <p:txBody>
          <a:bodyPr>
            <a:normAutofit fontScale="92500"/>
          </a:bodyPr>
          <a:lstStyle/>
          <a:p>
            <a:r>
              <a:rPr lang="en-IN" dirty="0" smtClean="0"/>
              <a:t>Freight Operations Information System (FOIS), Terminal Management System (TMS) and E-Payment- About 2.9 million tonnes of freight are booked daily in FOIS. </a:t>
            </a:r>
          </a:p>
          <a:p>
            <a:r>
              <a:rPr lang="en-IN" dirty="0" smtClean="0"/>
              <a:t>Nearly 1,600 Railway Receipts (RRs), amounting to about </a:t>
            </a:r>
            <a:r>
              <a:rPr lang="en-IN" dirty="0" err="1" smtClean="0"/>
              <a:t>Rs</a:t>
            </a:r>
            <a:r>
              <a:rPr lang="en-IN" dirty="0" smtClean="0"/>
              <a:t> 255 crore, are generated, constituting 99.9% of freight booked; approximately </a:t>
            </a:r>
            <a:r>
              <a:rPr lang="en-IN" dirty="0" err="1" smtClean="0"/>
              <a:t>Rs</a:t>
            </a:r>
            <a:r>
              <a:rPr lang="en-IN" dirty="0" smtClean="0"/>
              <a:t> 191 crore (75% of total) is collected through e-payment every day. </a:t>
            </a:r>
          </a:p>
        </p:txBody>
      </p:sp>
    </p:spTree>
    <p:extLst>
      <p:ext uri="{BB962C8B-B14F-4D97-AF65-F5344CB8AC3E}">
        <p14:creationId xmlns:p14="http://schemas.microsoft.com/office/powerpoint/2010/main" xmlns="" val="236796589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dirty="0" smtClean="0"/>
              <a:t>Freight/Operations Applications </a:t>
            </a:r>
          </a:p>
        </p:txBody>
      </p:sp>
      <p:sp>
        <p:nvSpPr>
          <p:cNvPr id="3" name="Text Placeholder 2"/>
          <p:cNvSpPr>
            <a:spLocks noGrp="1"/>
          </p:cNvSpPr>
          <p:nvPr>
            <p:ph type="body" idx="1"/>
          </p:nvPr>
        </p:nvSpPr>
        <p:spPr/>
        <p:txBody>
          <a:bodyPr>
            <a:normAutofit lnSpcReduction="10000"/>
          </a:bodyPr>
          <a:lstStyle/>
          <a:p>
            <a:pPr marL="0" indent="0">
              <a:buNone/>
            </a:pPr>
            <a:r>
              <a:rPr lang="en-IN" dirty="0" smtClean="0"/>
              <a:t>FOIS Rake Management System (RMS)- </a:t>
            </a:r>
          </a:p>
          <a:p>
            <a:endParaRPr lang="en-IN" dirty="0"/>
          </a:p>
          <a:p>
            <a:r>
              <a:rPr lang="en-IN" dirty="0" smtClean="0"/>
              <a:t>About 4,353 rakes are monitored daily through this module. Loads on the run / consignments in transit can be tracked by the customers on FOIS-Web. </a:t>
            </a:r>
          </a:p>
          <a:p>
            <a:r>
              <a:rPr lang="en-IN" dirty="0" smtClean="0"/>
              <a:t>The Rake Allotment System provides optimum allocation of rakes for efficient freight movement. </a:t>
            </a:r>
          </a:p>
        </p:txBody>
      </p:sp>
    </p:spTree>
    <p:extLst>
      <p:ext uri="{BB962C8B-B14F-4D97-AF65-F5344CB8AC3E}">
        <p14:creationId xmlns:p14="http://schemas.microsoft.com/office/powerpoint/2010/main" xmlns="" val="27004405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IN" smtClean="0"/>
              <a:t>Freight/Operations Applications..contd</a:t>
            </a:r>
          </a:p>
        </p:txBody>
      </p:sp>
      <p:sp>
        <p:nvSpPr>
          <p:cNvPr id="3" name="Text Placeholder 2"/>
          <p:cNvSpPr>
            <a:spLocks noGrp="1"/>
          </p:cNvSpPr>
          <p:nvPr>
            <p:ph type="body" idx="1"/>
          </p:nvPr>
        </p:nvSpPr>
        <p:spPr/>
        <p:txBody>
          <a:bodyPr>
            <a:normAutofit/>
          </a:bodyPr>
          <a:lstStyle/>
          <a:p>
            <a:r>
              <a:rPr lang="en-IN" dirty="0" smtClean="0"/>
              <a:t>Control Office Application (COA) and Timetable Management System (</a:t>
            </a:r>
            <a:r>
              <a:rPr lang="en-IN" dirty="0" err="1" smtClean="0"/>
              <a:t>Satsang</a:t>
            </a:r>
            <a:r>
              <a:rPr lang="en-IN" dirty="0" smtClean="0"/>
              <a:t>)-About 5,00,000 arrival/ departure events of 14000 trains are recorded each day in 77 control offices through COA. </a:t>
            </a:r>
          </a:p>
          <a:p>
            <a:endParaRPr lang="en-IN" dirty="0"/>
          </a:p>
          <a:p>
            <a:r>
              <a:rPr lang="en-IN" b="1" dirty="0" err="1" smtClean="0"/>
              <a:t>Satsang</a:t>
            </a:r>
            <a:r>
              <a:rPr lang="en-IN" dirty="0" smtClean="0"/>
              <a:t> assists in the preparation of train timetables to optimize running of trains. </a:t>
            </a:r>
          </a:p>
        </p:txBody>
      </p:sp>
    </p:spTree>
    <p:extLst>
      <p:ext uri="{BB962C8B-B14F-4D97-AF65-F5344CB8AC3E}">
        <p14:creationId xmlns:p14="http://schemas.microsoft.com/office/powerpoint/2010/main" xmlns="" val="241698257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IN" smtClean="0"/>
              <a:t>Freight/Operations Applications..contd</a:t>
            </a:r>
          </a:p>
        </p:txBody>
      </p:sp>
      <p:sp>
        <p:nvSpPr>
          <p:cNvPr id="3" name="Text Placeholder 2"/>
          <p:cNvSpPr>
            <a:spLocks noGrp="1"/>
          </p:cNvSpPr>
          <p:nvPr>
            <p:ph type="body" idx="1"/>
          </p:nvPr>
        </p:nvSpPr>
        <p:spPr/>
        <p:txBody>
          <a:bodyPr>
            <a:normAutofit/>
          </a:bodyPr>
          <a:lstStyle/>
          <a:p>
            <a:r>
              <a:rPr lang="en-IN" sz="2800" dirty="0" smtClean="0"/>
              <a:t>Crew Management System (CMS)-362 lobbies are provided with CMS. </a:t>
            </a:r>
          </a:p>
          <a:p>
            <a:endParaRPr lang="en-IN" sz="2800" dirty="0"/>
          </a:p>
          <a:p>
            <a:r>
              <a:rPr lang="en-IN" sz="2800" dirty="0" smtClean="0"/>
              <a:t>The system serves 47,000 calls daily via SMS, enabling train crews to sign on and sign off at CMS kiosks. </a:t>
            </a:r>
          </a:p>
        </p:txBody>
      </p:sp>
    </p:spTree>
    <p:extLst>
      <p:ext uri="{BB962C8B-B14F-4D97-AF65-F5344CB8AC3E}">
        <p14:creationId xmlns:p14="http://schemas.microsoft.com/office/powerpoint/2010/main" xmlns="" val="421204203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IN" smtClean="0"/>
              <a:t>Freight/Operations Applications..contd</a:t>
            </a:r>
          </a:p>
        </p:txBody>
      </p:sp>
      <p:sp>
        <p:nvSpPr>
          <p:cNvPr id="3" name="Text Placeholder 2"/>
          <p:cNvSpPr>
            <a:spLocks noGrp="1"/>
          </p:cNvSpPr>
          <p:nvPr>
            <p:ph type="body" idx="1"/>
          </p:nvPr>
        </p:nvSpPr>
        <p:spPr/>
        <p:txBody>
          <a:bodyPr>
            <a:normAutofit fontScale="92500" lnSpcReduction="20000"/>
          </a:bodyPr>
          <a:lstStyle/>
          <a:p>
            <a:pPr marL="0" indent="0">
              <a:buNone/>
            </a:pPr>
            <a:r>
              <a:rPr lang="en-IN" b="1" dirty="0" smtClean="0"/>
              <a:t>Locomotive Management System (LMS for Diesel Locomotives) and SLAM (for Electric Locomotives) </a:t>
            </a:r>
            <a:r>
              <a:rPr lang="en-IN" sz="1900" dirty="0" smtClean="0"/>
              <a:t>(Software </a:t>
            </a:r>
            <a:r>
              <a:rPr lang="en-IN" sz="1900" dirty="0"/>
              <a:t>for Locomotive Asset </a:t>
            </a:r>
            <a:r>
              <a:rPr lang="en-IN" sz="1900" dirty="0" smtClean="0"/>
              <a:t>Management)</a:t>
            </a:r>
          </a:p>
          <a:p>
            <a:pPr marL="400050" lvl="1" indent="0">
              <a:buNone/>
            </a:pPr>
            <a:r>
              <a:rPr lang="en-IN" dirty="0" smtClean="0"/>
              <a:t>These applications, presently implemented at a few sheds, will ultimately manage the maintenance of over 10,000 locomotives </a:t>
            </a:r>
          </a:p>
          <a:p>
            <a:pPr marL="400050" lvl="1" indent="0">
              <a:buNone/>
            </a:pPr>
            <a:endParaRPr lang="en-IN" dirty="0" smtClean="0"/>
          </a:p>
          <a:p>
            <a:pPr marL="0" indent="0">
              <a:buNone/>
            </a:pPr>
            <a:r>
              <a:rPr lang="en-IN" b="1" dirty="0" smtClean="0"/>
              <a:t>Coaching/Freight Maintenance Management System (CMM/FMM)</a:t>
            </a:r>
          </a:p>
          <a:p>
            <a:pPr marL="457200" lvl="1" indent="0">
              <a:buNone/>
            </a:pPr>
            <a:r>
              <a:rPr lang="en-IN" dirty="0" smtClean="0"/>
              <a:t>These applications, presently implemented at pilot locations, will manage the maintenance of 60,000 coaching vehicles and 2,50,000 wagons. </a:t>
            </a:r>
          </a:p>
        </p:txBody>
      </p:sp>
    </p:spTree>
    <p:extLst>
      <p:ext uri="{BB962C8B-B14F-4D97-AF65-F5344CB8AC3E}">
        <p14:creationId xmlns:p14="http://schemas.microsoft.com/office/powerpoint/2010/main" xmlns="" val="368386654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IN" sz="3200" dirty="0" smtClean="0"/>
              <a:t>Freight/Operations </a:t>
            </a:r>
            <a:r>
              <a:rPr lang="en-IN" sz="3200" dirty="0" err="1" smtClean="0"/>
              <a:t>Applications..advantages</a:t>
            </a:r>
            <a:endParaRPr lang="en-IN" sz="3200" dirty="0" smtClean="0"/>
          </a:p>
        </p:txBody>
      </p:sp>
      <p:sp>
        <p:nvSpPr>
          <p:cNvPr id="3" name="Text Placeholder 2"/>
          <p:cNvSpPr>
            <a:spLocks noGrp="1"/>
          </p:cNvSpPr>
          <p:nvPr>
            <p:ph type="body" idx="1"/>
          </p:nvPr>
        </p:nvSpPr>
        <p:spPr/>
        <p:txBody>
          <a:bodyPr>
            <a:normAutofit/>
          </a:bodyPr>
          <a:lstStyle/>
          <a:p>
            <a:r>
              <a:rPr lang="en-IN" sz="2400" dirty="0" smtClean="0"/>
              <a:t>These applications provide convenience and transparency for the Freight Customer. </a:t>
            </a:r>
          </a:p>
          <a:p>
            <a:endParaRPr lang="en-IN" sz="2400" dirty="0" smtClean="0"/>
          </a:p>
          <a:p>
            <a:r>
              <a:rPr lang="en-IN" sz="2400" dirty="0" smtClean="0"/>
              <a:t>They also ease the work of the Railway staff, improving overall efficiency. </a:t>
            </a:r>
          </a:p>
          <a:p>
            <a:endParaRPr lang="en-IN" sz="2400" dirty="0" smtClean="0"/>
          </a:p>
          <a:p>
            <a:r>
              <a:rPr lang="en-IN" sz="2400" dirty="0" smtClean="0"/>
              <a:t>Section controllers – reduced fatigue and stress through COA </a:t>
            </a:r>
          </a:p>
          <a:p>
            <a:endParaRPr lang="en-IN" sz="2400" dirty="0" smtClean="0"/>
          </a:p>
          <a:p>
            <a:r>
              <a:rPr lang="en-IN" sz="2400" dirty="0" smtClean="0"/>
              <a:t>Running staff – optimized crew rotation and automatic mileage calculation through CMS </a:t>
            </a:r>
          </a:p>
        </p:txBody>
      </p:sp>
    </p:spTree>
    <p:extLst>
      <p:ext uri="{BB962C8B-B14F-4D97-AF65-F5344CB8AC3E}">
        <p14:creationId xmlns:p14="http://schemas.microsoft.com/office/powerpoint/2010/main" xmlns="" val="2014471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IN" sz="3200" dirty="0" smtClean="0"/>
              <a:t>Freight/Operations </a:t>
            </a:r>
            <a:r>
              <a:rPr lang="en-IN" sz="3200" dirty="0" err="1" smtClean="0"/>
              <a:t>Applications..advantages</a:t>
            </a:r>
            <a:endParaRPr lang="en-IN" sz="3200" dirty="0" smtClean="0"/>
          </a:p>
        </p:txBody>
      </p:sp>
      <p:sp>
        <p:nvSpPr>
          <p:cNvPr id="3" name="Text Placeholder 2"/>
          <p:cNvSpPr>
            <a:spLocks noGrp="1"/>
          </p:cNvSpPr>
          <p:nvPr>
            <p:ph type="body" idx="1"/>
          </p:nvPr>
        </p:nvSpPr>
        <p:spPr/>
        <p:txBody>
          <a:bodyPr>
            <a:normAutofit/>
          </a:bodyPr>
          <a:lstStyle/>
          <a:p>
            <a:r>
              <a:rPr lang="en-IN" sz="2400" dirty="0" smtClean="0"/>
              <a:t>Track maintenance staff – easier maintenance of records through Track </a:t>
            </a:r>
            <a:r>
              <a:rPr lang="en-IN" sz="2400" dirty="0" err="1" smtClean="0"/>
              <a:t>Mgt</a:t>
            </a:r>
            <a:r>
              <a:rPr lang="en-IN" sz="2400" dirty="0" smtClean="0"/>
              <a:t> System </a:t>
            </a:r>
          </a:p>
          <a:p>
            <a:endParaRPr lang="en-IN" sz="2400" dirty="0" smtClean="0"/>
          </a:p>
          <a:p>
            <a:r>
              <a:rPr lang="en-IN" sz="2400" dirty="0" smtClean="0"/>
              <a:t>Locomotive maintenance staff– information at fingertips through SLAM, LMS </a:t>
            </a:r>
          </a:p>
          <a:p>
            <a:endParaRPr lang="en-IN" sz="2400" dirty="0" smtClean="0"/>
          </a:p>
          <a:p>
            <a:r>
              <a:rPr lang="en-IN" sz="2400" dirty="0" smtClean="0"/>
              <a:t>Planners – Rake Allocation System of FOIS assists in optimal allotment of rakes </a:t>
            </a:r>
          </a:p>
        </p:txBody>
      </p:sp>
    </p:spTree>
    <p:extLst>
      <p:ext uri="{BB962C8B-B14F-4D97-AF65-F5344CB8AC3E}">
        <p14:creationId xmlns:p14="http://schemas.microsoft.com/office/powerpoint/2010/main" xmlns="" val="194636644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r>
              <a:rPr lang="en-US" dirty="0"/>
              <a:t>FOIS - </a:t>
            </a:r>
            <a:r>
              <a:rPr lang="en-US" sz="2700" dirty="0"/>
              <a:t>https://www.fois.indianrail.gov.in</a:t>
            </a:r>
            <a:r>
              <a:rPr lang="en-US" sz="2700" dirty="0" smtClean="0"/>
              <a:t>/</a:t>
            </a:r>
            <a:r>
              <a:rPr lang="en-US" dirty="0" smtClean="0"/>
              <a:t/>
            </a:r>
            <a:br>
              <a:rPr lang="en-US" dirty="0" smtClean="0"/>
            </a:br>
            <a:endParaRPr lang="en-IN" dirty="0"/>
          </a:p>
        </p:txBody>
      </p:sp>
      <p:pic>
        <p:nvPicPr>
          <p:cNvPr id="6" name="Picture 5"/>
          <p:cNvPicPr>
            <a:picLocks noChangeAspect="1"/>
          </p:cNvPicPr>
          <p:nvPr/>
        </p:nvPicPr>
        <p:blipFill>
          <a:blip r:embed="rId2" cstate="print"/>
          <a:stretch>
            <a:fillRect/>
          </a:stretch>
        </p:blipFill>
        <p:spPr>
          <a:xfrm>
            <a:off x="331033" y="1417638"/>
            <a:ext cx="8481933" cy="5301208"/>
          </a:xfrm>
          <a:prstGeom prst="rect">
            <a:avLst/>
          </a:prstGeom>
        </p:spPr>
      </p:pic>
    </p:spTree>
    <p:extLst>
      <p:ext uri="{BB962C8B-B14F-4D97-AF65-F5344CB8AC3E}">
        <p14:creationId xmlns:p14="http://schemas.microsoft.com/office/powerpoint/2010/main" xmlns="" val="342400387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Advances in interface technologies</a:t>
            </a:r>
            <a:endParaRPr lang="en-US" dirty="0"/>
          </a:p>
        </p:txBody>
      </p:sp>
      <p:sp>
        <p:nvSpPr>
          <p:cNvPr id="3" name="Content Placeholder 2"/>
          <p:cNvSpPr>
            <a:spLocks noGrp="1"/>
          </p:cNvSpPr>
          <p:nvPr>
            <p:ph idx="1"/>
          </p:nvPr>
        </p:nvSpPr>
        <p:spPr/>
        <p:txBody>
          <a:bodyPr/>
          <a:lstStyle/>
          <a:p>
            <a:r>
              <a:rPr lang="en-US" dirty="0" smtClean="0"/>
              <a:t>The latest development of augmented reality(AR)technology</a:t>
            </a:r>
          </a:p>
          <a:p>
            <a:r>
              <a:rPr lang="en-US" b="1" dirty="0" smtClean="0"/>
              <a:t>Augmented reality</a:t>
            </a:r>
            <a:r>
              <a:rPr lang="en-US" dirty="0" smtClean="0"/>
              <a:t> (</a:t>
            </a:r>
            <a:r>
              <a:rPr lang="en-US" b="1" dirty="0" smtClean="0"/>
              <a:t>AR</a:t>
            </a:r>
            <a:r>
              <a:rPr lang="en-US" dirty="0" smtClean="0"/>
              <a:t>) is a live direct or indirect view of a physical, real-world environment whose elements are </a:t>
            </a:r>
            <a:r>
              <a:rPr lang="en-US" i="1" dirty="0" smtClean="0"/>
              <a:t>augmented</a:t>
            </a:r>
            <a:r>
              <a:rPr lang="en-US" dirty="0" smtClean="0"/>
              <a:t> (or supplemented) by computer-generated sensory input such as sound, video, graphics or </a:t>
            </a:r>
            <a:r>
              <a:rPr lang="en-US" dirty="0" smtClean="0">
                <a:hlinkClick r:id="rId2" tooltip="GPS"/>
              </a:rPr>
              <a:t>GPS</a:t>
            </a:r>
            <a:r>
              <a:rPr lang="en-US" dirty="0" smtClean="0"/>
              <a:t> data. </a:t>
            </a:r>
            <a:endParaRPr lang="en-US" dirty="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Policing Function</a:t>
            </a:r>
            <a:endParaRPr lang="en-US" dirty="0"/>
          </a:p>
        </p:txBody>
      </p:sp>
      <p:sp>
        <p:nvSpPr>
          <p:cNvPr id="3" name="Content Placeholder 2"/>
          <p:cNvSpPr>
            <a:spLocks noGrp="1"/>
          </p:cNvSpPr>
          <p:nvPr>
            <p:ph idx="1"/>
          </p:nvPr>
        </p:nvSpPr>
        <p:spPr/>
        <p:txBody>
          <a:bodyPr/>
          <a:lstStyle/>
          <a:p>
            <a:endParaRPr lang="en-US"/>
          </a:p>
        </p:txBody>
      </p:sp>
      <p:pic>
        <p:nvPicPr>
          <p:cNvPr id="64514" name="Picture 2" descr="https://upload.wikimedia.org/wikipedia/commons/a/a7/LandForm%2B_Augmented_Reality_System.jpg"/>
          <p:cNvPicPr>
            <a:picLocks noChangeAspect="1" noChangeArrowheads="1"/>
          </p:cNvPicPr>
          <p:nvPr/>
        </p:nvPicPr>
        <p:blipFill>
          <a:blip r:embed="rId2" cstate="print"/>
          <a:srcRect/>
          <a:stretch>
            <a:fillRect/>
          </a:stretch>
        </p:blipFill>
        <p:spPr bwMode="auto">
          <a:xfrm>
            <a:off x="0" y="1484784"/>
            <a:ext cx="9144000" cy="4646463"/>
          </a:xfrm>
          <a:prstGeom prst="rect">
            <a:avLst/>
          </a:prstGeom>
          <a:noFill/>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dirty="0"/>
          </a:p>
        </p:txBody>
      </p:sp>
      <p:pic>
        <p:nvPicPr>
          <p:cNvPr id="75778" name="Picture 2" descr="http://leewaylogistics.in/wp-content/uploads/2015/05/Augmented-Reality.jpg"/>
          <p:cNvPicPr>
            <a:picLocks noChangeAspect="1" noChangeArrowheads="1"/>
          </p:cNvPicPr>
          <p:nvPr/>
        </p:nvPicPr>
        <p:blipFill>
          <a:blip r:embed="rId2" cstate="print"/>
          <a:srcRect/>
          <a:stretch>
            <a:fillRect/>
          </a:stretch>
        </p:blipFill>
        <p:spPr bwMode="auto">
          <a:xfrm>
            <a:off x="467544" y="620688"/>
            <a:ext cx="8229600" cy="5486400"/>
          </a:xfrm>
          <a:prstGeom prst="rect">
            <a:avLst/>
          </a:prstGeom>
          <a:noFill/>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Application of Technology</a:t>
            </a:r>
            <a:br>
              <a:rPr lang="en-US" dirty="0" smtClean="0"/>
            </a:br>
            <a:r>
              <a:rPr lang="en-US" dirty="0" smtClean="0"/>
              <a:t>Examples from DHL</a:t>
            </a:r>
            <a:endParaRPr lang="en-US" dirty="0"/>
          </a:p>
        </p:txBody>
      </p:sp>
      <p:sp>
        <p:nvSpPr>
          <p:cNvPr id="3" name="Content Placeholder 2"/>
          <p:cNvSpPr>
            <a:spLocks noGrp="1"/>
          </p:cNvSpPr>
          <p:nvPr>
            <p:ph idx="1"/>
          </p:nvPr>
        </p:nvSpPr>
        <p:spPr/>
        <p:txBody>
          <a:bodyPr>
            <a:normAutofit/>
          </a:bodyPr>
          <a:lstStyle/>
          <a:p>
            <a:endParaRPr lang="en-US" sz="1800" dirty="0" smtClean="0">
              <a:hlinkClick r:id="rId2"/>
            </a:endParaRPr>
          </a:p>
          <a:p>
            <a:r>
              <a:rPr lang="en-IN" sz="1800" dirty="0"/>
              <a:t>Vision Picking at DHL - Augmented Reality in </a:t>
            </a:r>
            <a:r>
              <a:rPr lang="en-IN" sz="1800" dirty="0" smtClean="0"/>
              <a:t>Logistics - </a:t>
            </a:r>
            <a:r>
              <a:rPr lang="en-US" sz="1800" dirty="0" smtClean="0">
                <a:hlinkClick r:id="rId2"/>
              </a:rPr>
              <a:t>https://www.youtube.com/watch?v=I8vYrAUb0BQ</a:t>
            </a:r>
            <a:endParaRPr lang="en-US" sz="1800" dirty="0" smtClean="0"/>
          </a:p>
          <a:p>
            <a:endParaRPr lang="en-US" sz="1800" dirty="0" smtClean="0">
              <a:hlinkClick r:id="rId3"/>
            </a:endParaRPr>
          </a:p>
          <a:p>
            <a:r>
              <a:rPr lang="en-IN" sz="1800" dirty="0"/>
              <a:t>DHL Supply Chain's Service Logistics </a:t>
            </a:r>
            <a:r>
              <a:rPr lang="en-IN" sz="1800" dirty="0" smtClean="0"/>
              <a:t>innovation-</a:t>
            </a:r>
            <a:r>
              <a:rPr lang="en-US" sz="1800" dirty="0" smtClean="0">
                <a:hlinkClick r:id="rId3"/>
              </a:rPr>
              <a:t>https://www.youtube.com/watch?v=kbFbsaLmFrw</a:t>
            </a:r>
            <a:endParaRPr lang="en-US" sz="1800" dirty="0" smtClean="0"/>
          </a:p>
          <a:p>
            <a:endParaRPr lang="en-US" sz="1800" dirty="0" smtClean="0"/>
          </a:p>
          <a:p>
            <a:r>
              <a:rPr lang="en-US" sz="1800" dirty="0" smtClean="0">
                <a:hlinkClick r:id="rId4"/>
              </a:rPr>
              <a:t>http://www.dhl.com/content/dam/downloads/g0/about_us/logistics_insights/csi_augmented_reality_report_290414.pdf</a:t>
            </a:r>
            <a:endParaRPr lang="en-US" sz="1800" dirty="0" smtClean="0"/>
          </a:p>
          <a:p>
            <a:endParaRPr lang="en-US" sz="1800" dirty="0" smtClean="0"/>
          </a:p>
          <a:p>
            <a:r>
              <a:rPr lang="en-US" sz="1800" dirty="0" smtClean="0">
                <a:hlinkClick r:id="rId5"/>
              </a:rPr>
              <a:t>http://www.dhl.com/content/dam/downloads/g0/about_us/innovation/CSI_Studie_BIG_DATA.pdf</a:t>
            </a:r>
            <a:r>
              <a:rPr lang="en-US" sz="1800" dirty="0" smtClean="0"/>
              <a:t> </a:t>
            </a:r>
            <a:endParaRPr lang="en-US" sz="1800" dirty="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Monitoring Mechanisms</a:t>
            </a:r>
            <a:endParaRPr lang="en-US" dirty="0"/>
          </a:p>
        </p:txBody>
      </p:sp>
      <p:sp>
        <p:nvSpPr>
          <p:cNvPr id="3" name="Text Placeholder 2"/>
          <p:cNvSpPr>
            <a:spLocks noGrp="1"/>
          </p:cNvSpPr>
          <p:nvPr>
            <p:ph type="body" idx="1"/>
          </p:nvPr>
        </p:nvSpPr>
        <p:spPr/>
        <p:txBody>
          <a:bodyPr/>
          <a:lstStyle/>
          <a:p>
            <a:pPr>
              <a:buNone/>
            </a:pPr>
            <a:r>
              <a:rPr lang="en-US" dirty="0" smtClean="0"/>
              <a:t>Some technologies like</a:t>
            </a:r>
          </a:p>
          <a:p>
            <a:r>
              <a:rPr lang="en-US" dirty="0" err="1" smtClean="0"/>
              <a:t>RFID</a:t>
            </a:r>
            <a:endParaRPr lang="en-US" dirty="0" smtClean="0"/>
          </a:p>
          <a:p>
            <a:r>
              <a:rPr lang="en-US" dirty="0" smtClean="0"/>
              <a:t>NFC</a:t>
            </a:r>
          </a:p>
          <a:p>
            <a:r>
              <a:rPr lang="en-US" dirty="0" err="1" smtClean="0"/>
              <a:t>QR</a:t>
            </a:r>
            <a:r>
              <a:rPr lang="en-US" dirty="0" smtClean="0"/>
              <a:t> Code</a:t>
            </a:r>
            <a:endParaRPr lang="en-US" dirty="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RFID</a:t>
            </a:r>
            <a:endParaRPr lang="en-US" dirty="0"/>
          </a:p>
        </p:txBody>
      </p:sp>
      <p:sp>
        <p:nvSpPr>
          <p:cNvPr id="3" name="Content Placeholder 2"/>
          <p:cNvSpPr>
            <a:spLocks noGrp="1"/>
          </p:cNvSpPr>
          <p:nvPr>
            <p:ph idx="1"/>
          </p:nvPr>
        </p:nvSpPr>
        <p:spPr>
          <a:xfrm>
            <a:off x="457200" y="1600201"/>
            <a:ext cx="8229600" cy="1828800"/>
          </a:xfrm>
        </p:spPr>
        <p:txBody>
          <a:bodyPr>
            <a:normAutofit fontScale="85000" lnSpcReduction="20000"/>
          </a:bodyPr>
          <a:lstStyle/>
          <a:p>
            <a:r>
              <a:rPr lang="en-IN" b="1" dirty="0" smtClean="0"/>
              <a:t>Radio-frequency identification</a:t>
            </a:r>
            <a:r>
              <a:rPr lang="en-IN" dirty="0" smtClean="0"/>
              <a:t> (</a:t>
            </a:r>
            <a:r>
              <a:rPr lang="en-IN" b="1" dirty="0" err="1" smtClean="0"/>
              <a:t>RFID</a:t>
            </a:r>
            <a:r>
              <a:rPr lang="en-IN" dirty="0" smtClean="0"/>
              <a:t>) is the wireless non-contact use of radio-frequency electromagnetic fields to transfer data, for the purposes of automatically identifying and tracking tags attached to objects. </a:t>
            </a:r>
            <a:endParaRPr lang="en-US" dirty="0"/>
          </a:p>
        </p:txBody>
      </p:sp>
      <p:pic>
        <p:nvPicPr>
          <p:cNvPr id="22530" name="Picture 2" descr="http://www.optelvision.com/sites/default/files/Serialization.RFID-Tag.jpg"/>
          <p:cNvPicPr>
            <a:picLocks noChangeAspect="1" noChangeArrowheads="1"/>
          </p:cNvPicPr>
          <p:nvPr/>
        </p:nvPicPr>
        <p:blipFill>
          <a:blip r:embed="rId2" cstate="print"/>
          <a:srcRect/>
          <a:stretch>
            <a:fillRect/>
          </a:stretch>
        </p:blipFill>
        <p:spPr bwMode="auto">
          <a:xfrm>
            <a:off x="0" y="3660878"/>
            <a:ext cx="3200400" cy="3197121"/>
          </a:xfrm>
          <a:prstGeom prst="rect">
            <a:avLst/>
          </a:prstGeom>
          <a:noFill/>
        </p:spPr>
      </p:pic>
      <p:pic>
        <p:nvPicPr>
          <p:cNvPr id="22532" name="Picture 4" descr="http://www.cardsdc.com/Img/tagInLabel.jpg"/>
          <p:cNvPicPr>
            <a:picLocks noChangeAspect="1" noChangeArrowheads="1"/>
          </p:cNvPicPr>
          <p:nvPr/>
        </p:nvPicPr>
        <p:blipFill>
          <a:blip r:embed="rId3" cstate="print"/>
          <a:srcRect/>
          <a:stretch>
            <a:fillRect/>
          </a:stretch>
        </p:blipFill>
        <p:spPr bwMode="auto">
          <a:xfrm>
            <a:off x="3200400" y="3657600"/>
            <a:ext cx="3228975" cy="2428875"/>
          </a:xfrm>
          <a:prstGeom prst="rect">
            <a:avLst/>
          </a:prstGeom>
          <a:noFill/>
        </p:spPr>
      </p:pic>
      <p:pic>
        <p:nvPicPr>
          <p:cNvPr id="22534" name="Picture 6" descr="http://www.theforbiddenknowledge.com/hardtruth/implant.jpg"/>
          <p:cNvPicPr>
            <a:picLocks noChangeAspect="1" noChangeArrowheads="1"/>
          </p:cNvPicPr>
          <p:nvPr/>
        </p:nvPicPr>
        <p:blipFill>
          <a:blip r:embed="rId4" cstate="print"/>
          <a:srcRect/>
          <a:stretch>
            <a:fillRect/>
          </a:stretch>
        </p:blipFill>
        <p:spPr bwMode="auto">
          <a:xfrm>
            <a:off x="6400800" y="3657600"/>
            <a:ext cx="2741655" cy="1905000"/>
          </a:xfrm>
          <a:prstGeom prst="rect">
            <a:avLst/>
          </a:prstGeom>
          <a:noFill/>
        </p:spPr>
      </p:pic>
      <p:pic>
        <p:nvPicPr>
          <p:cNvPr id="22536" name="Picture 8" descr="http://www.rfidlicensing.com/media/images/logo_rfidlicensing.gif"/>
          <p:cNvPicPr>
            <a:picLocks noChangeAspect="1" noChangeArrowheads="1"/>
          </p:cNvPicPr>
          <p:nvPr/>
        </p:nvPicPr>
        <p:blipFill>
          <a:blip r:embed="rId5" cstate="print"/>
          <a:srcRect/>
          <a:stretch>
            <a:fillRect/>
          </a:stretch>
        </p:blipFill>
        <p:spPr bwMode="auto">
          <a:xfrm>
            <a:off x="0" y="152400"/>
            <a:ext cx="2381250" cy="1285876"/>
          </a:xfrm>
          <a:prstGeom prst="rect">
            <a:avLst/>
          </a:prstGeom>
          <a:noFill/>
        </p:spPr>
      </p:pic>
    </p:spTree>
  </p:cSld>
  <p:clrMapOvr>
    <a:masterClrMapping/>
  </p:clrMapOv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1143000"/>
          </a:xfrm>
        </p:spPr>
        <p:txBody>
          <a:bodyPr/>
          <a:lstStyle/>
          <a:p>
            <a:r>
              <a:rPr lang="en-US" dirty="0" smtClean="0"/>
              <a:t>NFC</a:t>
            </a:r>
            <a:endParaRPr lang="en-US" dirty="0"/>
          </a:p>
        </p:txBody>
      </p:sp>
      <p:sp>
        <p:nvSpPr>
          <p:cNvPr id="3" name="Content Placeholder 2"/>
          <p:cNvSpPr>
            <a:spLocks noGrp="1"/>
          </p:cNvSpPr>
          <p:nvPr>
            <p:ph idx="1"/>
          </p:nvPr>
        </p:nvSpPr>
        <p:spPr>
          <a:xfrm>
            <a:off x="457200" y="1600201"/>
            <a:ext cx="8229600" cy="1676400"/>
          </a:xfrm>
        </p:spPr>
        <p:txBody>
          <a:bodyPr>
            <a:normAutofit fontScale="70000" lnSpcReduction="20000"/>
          </a:bodyPr>
          <a:lstStyle/>
          <a:p>
            <a:r>
              <a:rPr lang="en-IN" b="1" dirty="0" smtClean="0"/>
              <a:t>Near field communication</a:t>
            </a:r>
            <a:r>
              <a:rPr lang="en-IN" dirty="0" smtClean="0"/>
              <a:t> (</a:t>
            </a:r>
            <a:r>
              <a:rPr lang="en-IN" b="1" dirty="0" smtClean="0"/>
              <a:t>NFC</a:t>
            </a:r>
            <a:r>
              <a:rPr lang="en-IN" dirty="0" smtClean="0"/>
              <a:t>) is a set of standards for Smartphone and similar devices to establish radio communication with each other by touching them together or bringing them into proximity, usually no more than a few centimetres.</a:t>
            </a:r>
          </a:p>
          <a:p>
            <a:r>
              <a:rPr lang="en-IN" sz="2200" i="1" u="sng" dirty="0" smtClean="0">
                <a:hlinkClick r:id="rId2" tooltip="List of applications of near field communication"/>
              </a:rPr>
              <a:t>List of applications of near field communication</a:t>
            </a:r>
            <a:endParaRPr lang="en-US" sz="2200" dirty="0"/>
          </a:p>
        </p:txBody>
      </p:sp>
      <p:pic>
        <p:nvPicPr>
          <p:cNvPr id="21506" name="Picture 2" descr="http://upload.wikimedia.org/wikipedia/commons/4/4f/NFC-Fahrscheinentwerter.jpg"/>
          <p:cNvPicPr>
            <a:picLocks noChangeAspect="1" noChangeArrowheads="1"/>
          </p:cNvPicPr>
          <p:nvPr/>
        </p:nvPicPr>
        <p:blipFill>
          <a:blip r:embed="rId3" cstate="print"/>
          <a:srcRect/>
          <a:stretch>
            <a:fillRect/>
          </a:stretch>
        </p:blipFill>
        <p:spPr bwMode="auto">
          <a:xfrm>
            <a:off x="457200" y="3352800"/>
            <a:ext cx="2313719" cy="3276600"/>
          </a:xfrm>
          <a:prstGeom prst="rect">
            <a:avLst/>
          </a:prstGeom>
          <a:noFill/>
        </p:spPr>
      </p:pic>
      <p:pic>
        <p:nvPicPr>
          <p:cNvPr id="21508" name="Picture 4" descr="http://upload.wikimedia.org/wikipedia/en/c/c3/NFC-N-Mark-Logo.png"/>
          <p:cNvPicPr>
            <a:picLocks noChangeAspect="1" noChangeArrowheads="1"/>
          </p:cNvPicPr>
          <p:nvPr/>
        </p:nvPicPr>
        <p:blipFill>
          <a:blip r:embed="rId4" cstate="print"/>
          <a:srcRect/>
          <a:stretch>
            <a:fillRect/>
          </a:stretch>
        </p:blipFill>
        <p:spPr bwMode="auto">
          <a:xfrm>
            <a:off x="-1" y="0"/>
            <a:ext cx="1732973" cy="1447800"/>
          </a:xfrm>
          <a:prstGeom prst="rect">
            <a:avLst/>
          </a:prstGeom>
          <a:noFill/>
        </p:spPr>
      </p:pic>
      <p:pic>
        <p:nvPicPr>
          <p:cNvPr id="21510" name="Picture 6" descr="http://rack.1.mshcdn.com/media/ZgkyMDEzLzAyLzI1LzViL3Zpc2FuZmNzYW1zLjU1NjA0LmpwZwpwCXRodW1iCTEyMDB4NjI3IwplCWpwZw/10c348dc/47f/visa-nfc-samsung.jpg"/>
          <p:cNvPicPr>
            <a:picLocks noChangeAspect="1" noChangeArrowheads="1"/>
          </p:cNvPicPr>
          <p:nvPr/>
        </p:nvPicPr>
        <p:blipFill>
          <a:blip r:embed="rId5" cstate="print"/>
          <a:srcRect/>
          <a:stretch>
            <a:fillRect/>
          </a:stretch>
        </p:blipFill>
        <p:spPr bwMode="auto">
          <a:xfrm>
            <a:off x="3048000" y="3505200"/>
            <a:ext cx="5484091" cy="2865438"/>
          </a:xfrm>
          <a:prstGeom prst="rect">
            <a:avLst/>
          </a:prstGeom>
          <a:noFill/>
        </p:spPr>
      </p:pic>
    </p:spTree>
  </p:cSld>
  <p:clrMapOvr>
    <a:masterClrMapping/>
  </p:clrMapOv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QR</a:t>
            </a:r>
            <a:r>
              <a:rPr lang="en-US" dirty="0" smtClean="0"/>
              <a:t> Code</a:t>
            </a:r>
            <a:endParaRPr lang="en-US" dirty="0"/>
          </a:p>
        </p:txBody>
      </p:sp>
      <p:pic>
        <p:nvPicPr>
          <p:cNvPr id="1026" name="Picture 2" descr="http://upload.wikimedia.org/wikipedia/commons/thumb/9/9b/Wikipedia_mobile_en.svg/220px-Wikipedia_mobile_en.svg.png"/>
          <p:cNvPicPr>
            <a:picLocks noChangeAspect="1" noChangeArrowheads="1"/>
          </p:cNvPicPr>
          <p:nvPr/>
        </p:nvPicPr>
        <p:blipFill>
          <a:blip r:embed="rId2" cstate="print"/>
          <a:srcRect/>
          <a:stretch>
            <a:fillRect/>
          </a:stretch>
        </p:blipFill>
        <p:spPr bwMode="auto">
          <a:xfrm>
            <a:off x="228600" y="1752600"/>
            <a:ext cx="3276598" cy="3276600"/>
          </a:xfrm>
          <a:prstGeom prst="rect">
            <a:avLst/>
          </a:prstGeom>
          <a:noFill/>
        </p:spPr>
      </p:pic>
      <p:sp>
        <p:nvSpPr>
          <p:cNvPr id="5" name="Rectangle 4"/>
          <p:cNvSpPr/>
          <p:nvPr/>
        </p:nvSpPr>
        <p:spPr>
          <a:xfrm>
            <a:off x="0" y="6427113"/>
            <a:ext cx="6248400" cy="430887"/>
          </a:xfrm>
          <a:prstGeom prst="rect">
            <a:avLst/>
          </a:prstGeom>
        </p:spPr>
        <p:txBody>
          <a:bodyPr wrap="square">
            <a:spAutoFit/>
          </a:bodyPr>
          <a:lstStyle/>
          <a:p>
            <a:r>
              <a:rPr lang="en-IN" sz="1100" dirty="0" smtClean="0">
                <a:latin typeface="+mn-lt"/>
                <a:hlinkClick r:id="rId3"/>
              </a:rPr>
              <a:t>http://www.nacs.org/LinkClick.aspx?fileticket=D1FpVAvvJuo%3D&amp;tabid=1426&amp;mid=4802</a:t>
            </a:r>
            <a:endParaRPr lang="en-IN" sz="1100" dirty="0" smtClean="0">
              <a:latin typeface="+mn-lt"/>
            </a:endParaRPr>
          </a:p>
          <a:p>
            <a:endParaRPr lang="en-IN" sz="1100" dirty="0">
              <a:latin typeface="+mn-lt"/>
            </a:endParaRPr>
          </a:p>
        </p:txBody>
      </p:sp>
      <p:sp>
        <p:nvSpPr>
          <p:cNvPr id="6" name="TextBox 5"/>
          <p:cNvSpPr txBox="1"/>
          <p:nvPr/>
        </p:nvSpPr>
        <p:spPr>
          <a:xfrm>
            <a:off x="3505200" y="1905000"/>
            <a:ext cx="5334000" cy="3046988"/>
          </a:xfrm>
          <a:prstGeom prst="rect">
            <a:avLst/>
          </a:prstGeom>
          <a:noFill/>
        </p:spPr>
        <p:txBody>
          <a:bodyPr wrap="square" rtlCol="0">
            <a:spAutoFit/>
          </a:bodyPr>
          <a:lstStyle/>
          <a:p>
            <a:pPr algn="just"/>
            <a:r>
              <a:rPr lang="en-IN" sz="2400" dirty="0" smtClean="0">
                <a:latin typeface="+mn-lt"/>
              </a:rPr>
              <a:t>The </a:t>
            </a:r>
            <a:r>
              <a:rPr lang="en-IN" sz="2400" dirty="0" err="1" smtClean="0">
                <a:latin typeface="+mn-lt"/>
              </a:rPr>
              <a:t>QR</a:t>
            </a:r>
            <a:r>
              <a:rPr lang="en-IN" sz="2400" dirty="0" smtClean="0">
                <a:latin typeface="+mn-lt"/>
              </a:rPr>
              <a:t> (Quick Response) Code is a two-dimensional (2-D) matrix code that belongs to a larger set of machine-readable codes, all of which are often referred to as barcodes, regardless of whether they are made up of bars, squares or other-shaped elements.</a:t>
            </a:r>
            <a:endParaRPr lang="en-IN" sz="2400" dirty="0">
              <a:latin typeface="+mn-lt"/>
            </a:endParaRPr>
          </a:p>
        </p:txBody>
      </p:sp>
    </p:spTree>
  </p:cSld>
  <p:clrMapOvr>
    <a:masterClrMapping/>
  </p:clrMapOv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2" cstate="print"/>
          <a:srcRect/>
          <a:stretch>
            <a:fillRect/>
          </a:stretch>
        </p:blipFill>
        <p:spPr bwMode="auto">
          <a:xfrm>
            <a:off x="6400800" y="2057400"/>
            <a:ext cx="2590800" cy="4318000"/>
          </a:xfrm>
          <a:prstGeom prst="rect">
            <a:avLst/>
          </a:prstGeom>
          <a:noFill/>
          <a:ln w="9525">
            <a:noFill/>
            <a:miter lim="800000"/>
            <a:headEnd/>
            <a:tailEnd/>
          </a:ln>
          <a:effectLst/>
        </p:spPr>
      </p:pic>
      <p:pic>
        <p:nvPicPr>
          <p:cNvPr id="1028" name="Picture 4"/>
          <p:cNvPicPr>
            <a:picLocks noChangeAspect="1" noChangeArrowheads="1"/>
          </p:cNvPicPr>
          <p:nvPr/>
        </p:nvPicPr>
        <p:blipFill>
          <a:blip r:embed="rId3" cstate="print"/>
          <a:srcRect/>
          <a:stretch>
            <a:fillRect/>
          </a:stretch>
        </p:blipFill>
        <p:spPr bwMode="auto">
          <a:xfrm>
            <a:off x="381000" y="2743200"/>
            <a:ext cx="3124200" cy="3142714"/>
          </a:xfrm>
          <a:prstGeom prst="rect">
            <a:avLst/>
          </a:prstGeom>
          <a:noFill/>
          <a:ln w="9525">
            <a:noFill/>
            <a:miter lim="800000"/>
            <a:headEnd/>
            <a:tailEnd/>
          </a:ln>
          <a:effectLst/>
        </p:spPr>
      </p:pic>
      <p:pic>
        <p:nvPicPr>
          <p:cNvPr id="1029" name="Picture 5"/>
          <p:cNvPicPr>
            <a:picLocks noChangeAspect="1" noChangeArrowheads="1"/>
          </p:cNvPicPr>
          <p:nvPr/>
        </p:nvPicPr>
        <p:blipFill>
          <a:blip r:embed="rId4" cstate="print"/>
          <a:srcRect/>
          <a:stretch>
            <a:fillRect/>
          </a:stretch>
        </p:blipFill>
        <p:spPr bwMode="auto">
          <a:xfrm>
            <a:off x="3657600" y="2057400"/>
            <a:ext cx="2606040" cy="4343400"/>
          </a:xfrm>
          <a:prstGeom prst="rect">
            <a:avLst/>
          </a:prstGeom>
          <a:noFill/>
          <a:ln w="9525">
            <a:noFill/>
            <a:miter lim="800000"/>
            <a:headEnd/>
            <a:tailEnd/>
          </a:ln>
          <a:effectLst/>
        </p:spPr>
      </p:pic>
      <p:sp>
        <p:nvSpPr>
          <p:cNvPr id="8" name="Title 7"/>
          <p:cNvSpPr>
            <a:spLocks noGrp="1"/>
          </p:cNvSpPr>
          <p:nvPr>
            <p:ph type="title"/>
          </p:nvPr>
        </p:nvSpPr>
        <p:spPr/>
        <p:txBody>
          <a:bodyPr/>
          <a:lstStyle/>
          <a:p>
            <a:r>
              <a:rPr lang="en-US" dirty="0" smtClean="0"/>
              <a:t>Example of </a:t>
            </a:r>
            <a:r>
              <a:rPr lang="en-US" dirty="0" err="1" smtClean="0"/>
              <a:t>QR</a:t>
            </a:r>
            <a:r>
              <a:rPr lang="en-US" dirty="0" smtClean="0"/>
              <a:t> Code</a:t>
            </a:r>
            <a:endParaRPr lang="en-US" dirty="0"/>
          </a:p>
        </p:txBody>
      </p:sp>
    </p:spTree>
  </p:cSld>
  <p:clrMapOvr>
    <a:masterClrMapping/>
  </p:clrMapOv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future</a:t>
            </a:r>
            <a:endParaRPr lang="en-IN" dirty="0"/>
          </a:p>
        </p:txBody>
      </p:sp>
      <p:sp>
        <p:nvSpPr>
          <p:cNvPr id="3" name="Text Placeholder 2"/>
          <p:cNvSpPr>
            <a:spLocks noGrp="1"/>
          </p:cNvSpPr>
          <p:nvPr>
            <p:ph type="body" idx="1"/>
          </p:nvPr>
        </p:nvSpPr>
        <p:spPr>
          <a:xfrm>
            <a:off x="457200" y="1600201"/>
            <a:ext cx="8229600" cy="388640"/>
          </a:xfrm>
        </p:spPr>
        <p:txBody>
          <a:bodyPr>
            <a:normAutofit fontScale="70000" lnSpcReduction="20000"/>
          </a:bodyPr>
          <a:lstStyle/>
          <a:p>
            <a:endParaRPr lang="en-IN" dirty="0"/>
          </a:p>
        </p:txBody>
      </p:sp>
      <p:pic>
        <p:nvPicPr>
          <p:cNvPr id="6148" name="Picture 4" descr="http://internetofthings.electronicsforu.com/wp-content/uploads/2014/12/IoT.pn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457200" y="2013086"/>
            <a:ext cx="8369284" cy="4296234"/>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1707871340"/>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is </a:t>
            </a:r>
            <a:r>
              <a:rPr lang="en-US" dirty="0" err="1" smtClean="0"/>
              <a:t>IoT</a:t>
            </a:r>
            <a:r>
              <a:rPr lang="en-US" dirty="0" smtClean="0"/>
              <a:t>?</a:t>
            </a:r>
            <a:endParaRPr lang="en-IN" dirty="0"/>
          </a:p>
        </p:txBody>
      </p:sp>
      <p:sp>
        <p:nvSpPr>
          <p:cNvPr id="3" name="Text Placeholder 2"/>
          <p:cNvSpPr>
            <a:spLocks noGrp="1"/>
          </p:cNvSpPr>
          <p:nvPr>
            <p:ph type="body" idx="1"/>
          </p:nvPr>
        </p:nvSpPr>
        <p:spPr/>
        <p:txBody>
          <a:bodyPr>
            <a:normAutofit fontScale="77500" lnSpcReduction="20000"/>
          </a:bodyPr>
          <a:lstStyle/>
          <a:p>
            <a:r>
              <a:rPr lang="en-US" dirty="0"/>
              <a:t>The Internet of Things (</a:t>
            </a:r>
            <a:r>
              <a:rPr lang="en-US" dirty="0" err="1"/>
              <a:t>IoT</a:t>
            </a:r>
            <a:r>
              <a:rPr lang="en-US" dirty="0"/>
              <a:t>) has been defined by </a:t>
            </a:r>
            <a:r>
              <a:rPr lang="en-US" b="1" i="1" dirty="0"/>
              <a:t>International Telecommunication Union</a:t>
            </a:r>
            <a:r>
              <a:rPr lang="en-US" dirty="0"/>
              <a:t> in Recommendation ITU-T Y.2060 (06/2012</a:t>
            </a:r>
            <a:r>
              <a:rPr lang="en-US" dirty="0" smtClean="0"/>
              <a:t>)</a:t>
            </a:r>
          </a:p>
          <a:p>
            <a:endParaRPr lang="en-US" dirty="0"/>
          </a:p>
          <a:p>
            <a:r>
              <a:rPr lang="en-US" dirty="0" smtClean="0"/>
              <a:t>The </a:t>
            </a:r>
            <a:r>
              <a:rPr lang="en-US" dirty="0" err="1"/>
              <a:t>IoT</a:t>
            </a:r>
            <a:r>
              <a:rPr lang="en-US" dirty="0"/>
              <a:t> is a “network” of ‘things’ that can broadcast data and connect to the internet or to a network. </a:t>
            </a:r>
            <a:endParaRPr lang="en-US" dirty="0" smtClean="0"/>
          </a:p>
          <a:p>
            <a:endParaRPr lang="en-US" dirty="0"/>
          </a:p>
          <a:p>
            <a:r>
              <a:rPr lang="en-US" dirty="0" smtClean="0"/>
              <a:t>Objects</a:t>
            </a:r>
            <a:r>
              <a:rPr lang="en-US" dirty="0"/>
              <a:t>, animals or people are given unique identifiers and the capability to transfer data over a network. </a:t>
            </a:r>
            <a:endParaRPr lang="en-US" dirty="0" smtClean="0"/>
          </a:p>
          <a:p>
            <a:endParaRPr lang="en-US" dirty="0"/>
          </a:p>
          <a:p>
            <a:r>
              <a:rPr lang="en-US" dirty="0" smtClean="0"/>
              <a:t>The </a:t>
            </a:r>
            <a:r>
              <a:rPr lang="en-US" dirty="0"/>
              <a:t>convergence of wireless technologies, micro-electromechanical systems (MEMS) and the Internet leads to </a:t>
            </a:r>
            <a:r>
              <a:rPr lang="en-US" dirty="0" err="1"/>
              <a:t>IoT</a:t>
            </a:r>
            <a:r>
              <a:rPr lang="en-US" dirty="0"/>
              <a:t>.</a:t>
            </a:r>
            <a:endParaRPr lang="en-IN" dirty="0"/>
          </a:p>
          <a:p>
            <a:endParaRPr lang="en-IN" dirty="0"/>
          </a:p>
        </p:txBody>
      </p:sp>
    </p:spTree>
    <p:extLst>
      <p:ext uri="{BB962C8B-B14F-4D97-AF65-F5344CB8AC3E}">
        <p14:creationId xmlns:p14="http://schemas.microsoft.com/office/powerpoint/2010/main" xmlns="" val="1405755243"/>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l"/>
            <a:r>
              <a:rPr lang="en-US" dirty="0" smtClean="0"/>
              <a:t>Potential of </a:t>
            </a:r>
            <a:r>
              <a:rPr lang="en-US" dirty="0" err="1" smtClean="0"/>
              <a:t>IoT</a:t>
            </a:r>
            <a:r>
              <a:rPr lang="en-US" dirty="0" smtClean="0"/>
              <a:t> – </a:t>
            </a:r>
            <a:br>
              <a:rPr lang="en-US" dirty="0" smtClean="0"/>
            </a:br>
            <a:r>
              <a:rPr lang="en-US" dirty="0" smtClean="0"/>
              <a:t>Internet of Things</a:t>
            </a:r>
            <a:endParaRPr lang="en-IN" dirty="0"/>
          </a:p>
        </p:txBody>
      </p:sp>
      <p:sp>
        <p:nvSpPr>
          <p:cNvPr id="3" name="Text Placeholder 2"/>
          <p:cNvSpPr>
            <a:spLocks noGrp="1"/>
          </p:cNvSpPr>
          <p:nvPr>
            <p:ph type="body" idx="1"/>
          </p:nvPr>
        </p:nvSpPr>
        <p:spPr/>
        <p:txBody>
          <a:bodyPr>
            <a:normAutofit lnSpcReduction="10000"/>
          </a:bodyPr>
          <a:lstStyle/>
          <a:p>
            <a:r>
              <a:rPr lang="en-US" dirty="0"/>
              <a:t>According to Gartner, by the 2020, there will be 26 billion devices connected to the internet, with 10 billion already connected. </a:t>
            </a:r>
            <a:endParaRPr lang="en-US" dirty="0" smtClean="0"/>
          </a:p>
          <a:p>
            <a:endParaRPr lang="en-US" dirty="0"/>
          </a:p>
          <a:p>
            <a:r>
              <a:rPr lang="en-US" dirty="0" smtClean="0"/>
              <a:t>Gartner </a:t>
            </a:r>
            <a:r>
              <a:rPr lang="en-US" dirty="0"/>
              <a:t>further estimates that </a:t>
            </a:r>
            <a:r>
              <a:rPr lang="en-US" dirty="0" err="1"/>
              <a:t>IoT</a:t>
            </a:r>
            <a:r>
              <a:rPr lang="en-US" dirty="0"/>
              <a:t> products and services will generate revenue exceeding $300 billion in 2020. IDC on the other hand has forecast that the worldwide market for </a:t>
            </a:r>
            <a:r>
              <a:rPr lang="en-US" dirty="0" err="1"/>
              <a:t>IoT</a:t>
            </a:r>
            <a:r>
              <a:rPr lang="en-US" dirty="0"/>
              <a:t> solutions will grow to $7.1 trillion in 2020.</a:t>
            </a:r>
            <a:endParaRPr lang="en-IN" dirty="0"/>
          </a:p>
        </p:txBody>
      </p:sp>
      <p:pic>
        <p:nvPicPr>
          <p:cNvPr id="4" name="Picture 3"/>
          <p:cNvPicPr>
            <a:picLocks noChangeAspect="1"/>
          </p:cNvPicPr>
          <p:nvPr/>
        </p:nvPicPr>
        <p:blipFill>
          <a:blip r:embed="rId2" cstate="print"/>
          <a:stretch>
            <a:fillRect/>
          </a:stretch>
        </p:blipFill>
        <p:spPr>
          <a:xfrm>
            <a:off x="5536666" y="0"/>
            <a:ext cx="3607334" cy="1432112"/>
          </a:xfrm>
          <a:prstGeom prst="rect">
            <a:avLst/>
          </a:prstGeom>
        </p:spPr>
      </p:pic>
    </p:spTree>
    <p:extLst>
      <p:ext uri="{BB962C8B-B14F-4D97-AF65-F5344CB8AC3E}">
        <p14:creationId xmlns:p14="http://schemas.microsoft.com/office/powerpoint/2010/main" xmlns="" val="3738009066"/>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IN"/>
          </a:p>
        </p:txBody>
      </p:sp>
      <p:sp>
        <p:nvSpPr>
          <p:cNvPr id="3" name="Text Placeholder 2"/>
          <p:cNvSpPr>
            <a:spLocks noGrp="1"/>
          </p:cNvSpPr>
          <p:nvPr>
            <p:ph type="body" idx="1"/>
          </p:nvPr>
        </p:nvSpPr>
        <p:spPr/>
        <p:txBody>
          <a:bodyPr/>
          <a:lstStyle/>
          <a:p>
            <a:endParaRPr lang="en-IN" dirty="0"/>
          </a:p>
        </p:txBody>
      </p:sp>
      <p:pic>
        <p:nvPicPr>
          <p:cNvPr id="4" name="Picture 3" descr="http://www.audiotech.com/trends-magazine/images/articles/2014/10/pg36.png"/>
          <p:cNvPicPr/>
          <p:nvPr/>
        </p:nvPicPr>
        <p:blipFill>
          <a:blip r:embed="rId2" cstate="print"/>
          <a:srcRect/>
          <a:stretch>
            <a:fillRect/>
          </a:stretch>
        </p:blipFill>
        <p:spPr bwMode="auto">
          <a:xfrm>
            <a:off x="0" y="116632"/>
            <a:ext cx="9144000" cy="6741368"/>
          </a:xfrm>
          <a:prstGeom prst="rect">
            <a:avLst/>
          </a:prstGeom>
          <a:noFill/>
          <a:ln w="9525">
            <a:noFill/>
            <a:miter lim="800000"/>
            <a:headEnd/>
            <a:tailEnd/>
          </a:ln>
        </p:spPr>
      </p:pic>
    </p:spTree>
    <p:extLst>
      <p:ext uri="{BB962C8B-B14F-4D97-AF65-F5344CB8AC3E}">
        <p14:creationId xmlns:p14="http://schemas.microsoft.com/office/powerpoint/2010/main" xmlns="" val="2137785376"/>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Real life Example of </a:t>
            </a:r>
            <a:r>
              <a:rPr lang="en-US" dirty="0" err="1" smtClean="0"/>
              <a:t>IoT</a:t>
            </a:r>
            <a:endParaRPr lang="en-US" dirty="0"/>
          </a:p>
        </p:txBody>
      </p:sp>
      <p:sp>
        <p:nvSpPr>
          <p:cNvPr id="4" name="Text Placeholder 3"/>
          <p:cNvSpPr>
            <a:spLocks noGrp="1"/>
          </p:cNvSpPr>
          <p:nvPr>
            <p:ph type="body" idx="1"/>
          </p:nvPr>
        </p:nvSpPr>
        <p:spPr/>
        <p:txBody>
          <a:bodyPr/>
          <a:lstStyle/>
          <a:p>
            <a:endParaRPr lang="en-IN"/>
          </a:p>
        </p:txBody>
      </p:sp>
    </p:spTree>
    <p:extLst>
      <p:ext uri="{BB962C8B-B14F-4D97-AF65-F5344CB8AC3E}">
        <p14:creationId xmlns:p14="http://schemas.microsoft.com/office/powerpoint/2010/main" xmlns="" val="1797107777"/>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D:\Ruchit\Ruchit Docs\LocaniX\Logos\locanix_png.png"/>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2618329" y="2400300"/>
            <a:ext cx="6231983" cy="2057400"/>
          </a:xfrm>
          <a:prstGeom prst="rect">
            <a:avLst/>
          </a:prstGeom>
          <a:noFill/>
          <a:extLst>
            <a:ext uri="{909E8E84-426E-40DD-AFC4-6F175D3DCCD1}">
              <a14:hiddenFill xmlns:a14="http://schemas.microsoft.com/office/drawing/2010/main" xmlns="">
                <a:solidFill>
                  <a:srgbClr val="FFFFFF"/>
                </a:solidFill>
              </a14:hiddenFill>
            </a:ext>
          </a:extLst>
        </p:spPr>
      </p:pic>
      <p:sp>
        <p:nvSpPr>
          <p:cNvPr id="3" name="Text Box 2"/>
          <p:cNvSpPr txBox="1">
            <a:spLocks noChangeArrowheads="1"/>
          </p:cNvSpPr>
          <p:nvPr/>
        </p:nvSpPr>
        <p:spPr bwMode="auto">
          <a:xfrm>
            <a:off x="3394392" y="6253688"/>
            <a:ext cx="5455920" cy="487680"/>
          </a:xfrm>
          <a:prstGeom prst="rect">
            <a:avLst/>
          </a:prstGeom>
          <a:solidFill>
            <a:srgbClr val="FFFFFF"/>
          </a:solidFill>
          <a:ln w="9525">
            <a:noFill/>
            <a:miter lim="800000"/>
            <a:headEnd/>
            <a:tailEnd/>
          </a:ln>
        </p:spPr>
        <p:txBody>
          <a:bodyPr rot="0" vert="horz" wrap="square" lIns="91440" tIns="45720" rIns="91440" bIns="45720" anchor="t" anchorCtr="0">
            <a:noAutofit/>
          </a:bodyPr>
          <a:lstStyle/>
          <a:p>
            <a:pPr algn="r">
              <a:spcAft>
                <a:spcPts val="0"/>
              </a:spcAft>
              <a:tabLst>
                <a:tab pos="2865755" algn="ctr"/>
                <a:tab pos="5731510" algn="r"/>
              </a:tabLst>
            </a:pPr>
            <a:r>
              <a:rPr lang="en-IN" sz="1100" dirty="0">
                <a:solidFill>
                  <a:srgbClr val="878787"/>
                </a:solidFill>
                <a:effectLst/>
                <a:latin typeface="Calibri"/>
                <a:ea typeface="Calibri"/>
                <a:cs typeface="Times New Roman"/>
              </a:rPr>
              <a:t>302, </a:t>
            </a:r>
            <a:r>
              <a:rPr lang="en-IN" sz="1100" dirty="0" err="1">
                <a:solidFill>
                  <a:srgbClr val="878787"/>
                </a:solidFill>
                <a:effectLst/>
                <a:latin typeface="Calibri"/>
                <a:ea typeface="Calibri"/>
                <a:cs typeface="Times New Roman"/>
              </a:rPr>
              <a:t>shivalik</a:t>
            </a:r>
            <a:r>
              <a:rPr lang="en-IN" sz="1100" dirty="0">
                <a:solidFill>
                  <a:srgbClr val="878787"/>
                </a:solidFill>
                <a:effectLst/>
                <a:latin typeface="Calibri"/>
                <a:ea typeface="Calibri"/>
                <a:cs typeface="Times New Roman"/>
              </a:rPr>
              <a:t> complex, </a:t>
            </a:r>
            <a:r>
              <a:rPr lang="en-IN" sz="1100" dirty="0" err="1">
                <a:solidFill>
                  <a:srgbClr val="878787"/>
                </a:solidFill>
                <a:effectLst/>
                <a:latin typeface="Calibri"/>
                <a:ea typeface="Calibri"/>
                <a:cs typeface="Times New Roman"/>
              </a:rPr>
              <a:t>amikunj</a:t>
            </a:r>
            <a:r>
              <a:rPr lang="en-IN" sz="1100" dirty="0">
                <a:solidFill>
                  <a:srgbClr val="878787"/>
                </a:solidFill>
                <a:effectLst/>
                <a:latin typeface="Calibri"/>
                <a:ea typeface="Calibri"/>
                <a:cs typeface="Times New Roman"/>
              </a:rPr>
              <a:t> cross </a:t>
            </a:r>
            <a:r>
              <a:rPr lang="en-IN" sz="1100" dirty="0" err="1">
                <a:solidFill>
                  <a:srgbClr val="878787"/>
                </a:solidFill>
                <a:effectLst/>
                <a:latin typeface="Calibri"/>
                <a:ea typeface="Calibri"/>
                <a:cs typeface="Times New Roman"/>
              </a:rPr>
              <a:t>coads</a:t>
            </a:r>
            <a:r>
              <a:rPr lang="en-IN" sz="1100" dirty="0">
                <a:solidFill>
                  <a:srgbClr val="878787"/>
                </a:solidFill>
                <a:effectLst/>
                <a:latin typeface="Calibri"/>
                <a:ea typeface="Calibri"/>
                <a:cs typeface="Times New Roman"/>
              </a:rPr>
              <a:t>, </a:t>
            </a:r>
            <a:r>
              <a:rPr lang="en-IN" sz="1100" dirty="0" err="1">
                <a:solidFill>
                  <a:srgbClr val="878787"/>
                </a:solidFill>
                <a:effectLst/>
                <a:latin typeface="Calibri"/>
                <a:ea typeface="Calibri"/>
                <a:cs typeface="Times New Roman"/>
              </a:rPr>
              <a:t>naranpura</a:t>
            </a:r>
            <a:r>
              <a:rPr lang="en-IN" sz="1100" dirty="0">
                <a:solidFill>
                  <a:srgbClr val="878787"/>
                </a:solidFill>
                <a:effectLst/>
                <a:latin typeface="Calibri"/>
                <a:ea typeface="Calibri"/>
                <a:cs typeface="Times New Roman"/>
              </a:rPr>
              <a:t>, </a:t>
            </a:r>
            <a:r>
              <a:rPr lang="en-IN" sz="1100" dirty="0" err="1">
                <a:solidFill>
                  <a:srgbClr val="878787"/>
                </a:solidFill>
                <a:effectLst/>
                <a:latin typeface="Calibri"/>
                <a:ea typeface="Calibri"/>
                <a:cs typeface="Times New Roman"/>
              </a:rPr>
              <a:t>ahmedabad</a:t>
            </a:r>
            <a:r>
              <a:rPr lang="en-IN" sz="1100" dirty="0">
                <a:solidFill>
                  <a:srgbClr val="878787"/>
                </a:solidFill>
                <a:effectLst/>
                <a:latin typeface="Calibri"/>
                <a:ea typeface="Calibri"/>
                <a:cs typeface="Times New Roman"/>
              </a:rPr>
              <a:t> – </a:t>
            </a:r>
            <a:r>
              <a:rPr lang="en-IN" sz="1100" dirty="0" smtClean="0">
                <a:solidFill>
                  <a:srgbClr val="878787"/>
                </a:solidFill>
                <a:effectLst/>
                <a:latin typeface="Calibri"/>
                <a:ea typeface="Calibri"/>
                <a:cs typeface="Times New Roman"/>
              </a:rPr>
              <a:t>380013, </a:t>
            </a:r>
            <a:r>
              <a:rPr lang="en-IN" sz="1100" dirty="0" err="1" smtClean="0">
                <a:solidFill>
                  <a:srgbClr val="878787"/>
                </a:solidFill>
                <a:effectLst/>
                <a:latin typeface="Calibri"/>
                <a:ea typeface="Calibri"/>
                <a:cs typeface="Times New Roman"/>
              </a:rPr>
              <a:t>gujarat</a:t>
            </a:r>
            <a:r>
              <a:rPr lang="en-IN" sz="1100" dirty="0" smtClean="0">
                <a:solidFill>
                  <a:srgbClr val="878787"/>
                </a:solidFill>
                <a:effectLst/>
                <a:latin typeface="Calibri"/>
                <a:ea typeface="Calibri"/>
                <a:cs typeface="Times New Roman"/>
              </a:rPr>
              <a:t> ,India</a:t>
            </a:r>
            <a:endParaRPr lang="en-IN" sz="1100" dirty="0">
              <a:effectLst/>
              <a:latin typeface="Calibri"/>
              <a:ea typeface="Calibri"/>
              <a:cs typeface="Times New Roman"/>
            </a:endParaRPr>
          </a:p>
          <a:p>
            <a:pPr algn="r">
              <a:spcAft>
                <a:spcPts val="0"/>
              </a:spcAft>
              <a:tabLst>
                <a:tab pos="2865755" algn="ctr"/>
                <a:tab pos="5731510" algn="r"/>
              </a:tabLst>
            </a:pPr>
            <a:r>
              <a:rPr lang="en-IN" sz="1100" dirty="0">
                <a:solidFill>
                  <a:srgbClr val="878787"/>
                </a:solidFill>
                <a:effectLst/>
                <a:latin typeface="Calibri"/>
                <a:ea typeface="Calibri"/>
                <a:cs typeface="Times New Roman"/>
              </a:rPr>
              <a:t>infor@locanix.com</a:t>
            </a:r>
            <a:r>
              <a:rPr lang="en-IN" sz="1100" dirty="0">
                <a:effectLst/>
                <a:latin typeface="Calibri"/>
                <a:ea typeface="Calibri"/>
                <a:cs typeface="Times New Roman"/>
              </a:rPr>
              <a:t> </a:t>
            </a:r>
            <a:r>
              <a:rPr lang="en-IN" sz="1100" dirty="0">
                <a:solidFill>
                  <a:srgbClr val="065494"/>
                </a:solidFill>
                <a:effectLst/>
                <a:latin typeface="Calibri"/>
                <a:ea typeface="Calibri"/>
                <a:cs typeface="Calibri"/>
              </a:rPr>
              <a:t>●</a:t>
            </a:r>
            <a:r>
              <a:rPr lang="en-IN" sz="1100" dirty="0">
                <a:solidFill>
                  <a:srgbClr val="065494"/>
                </a:solidFill>
                <a:effectLst/>
                <a:latin typeface="Calibri"/>
                <a:ea typeface="Calibri"/>
                <a:cs typeface="Times New Roman"/>
              </a:rPr>
              <a:t> www.locanix.com</a:t>
            </a:r>
            <a:endParaRPr lang="en-IN" sz="1100" dirty="0">
              <a:effectLst/>
              <a:latin typeface="Calibri"/>
              <a:ea typeface="Calibri"/>
              <a:cs typeface="Times New Roman"/>
            </a:endParaRPr>
          </a:p>
          <a:p>
            <a:pPr>
              <a:lnSpc>
                <a:spcPct val="115000"/>
              </a:lnSpc>
              <a:spcAft>
                <a:spcPts val="1000"/>
              </a:spcAft>
            </a:pPr>
            <a:r>
              <a:rPr lang="en-IN" sz="1100" dirty="0">
                <a:effectLst/>
                <a:latin typeface="Calibri"/>
                <a:ea typeface="Calibri"/>
                <a:cs typeface="Times New Roman"/>
              </a:rPr>
              <a:t> </a:t>
            </a:r>
          </a:p>
        </p:txBody>
      </p:sp>
    </p:spTree>
    <p:extLst>
      <p:ext uri="{BB962C8B-B14F-4D97-AF65-F5344CB8AC3E}">
        <p14:creationId xmlns:p14="http://schemas.microsoft.com/office/powerpoint/2010/main" xmlns="" val="3714229247"/>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descr="D:\Ruchit\Ruchit Docs\LocaniX\ppt-bg-inner-title-bar-bg.pn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81002" y="295569"/>
            <a:ext cx="2263775" cy="450262"/>
          </a:xfrm>
          <a:prstGeom prst="rect">
            <a:avLst/>
          </a:prstGeom>
          <a:noFill/>
          <a:extLst>
            <a:ext uri="{909E8E84-426E-40DD-AFC4-6F175D3DCCD1}">
              <a14:hiddenFill xmlns:a14="http://schemas.microsoft.com/office/drawing/2010/main" xmlns="">
                <a:solidFill>
                  <a:srgbClr val="FFFFFF"/>
                </a:solidFill>
              </a14:hiddenFill>
            </a:ext>
          </a:extLst>
        </p:spPr>
      </p:pic>
      <p:pic>
        <p:nvPicPr>
          <p:cNvPr id="12" name="Picture 4" descr="D:\Ruchit\Ruchit Docs\LocaniX\Logos\locanix_png.png"/>
          <p:cNvPicPr>
            <a:picLocks noChangeAspect="1" noChangeArrowheads="1"/>
          </p:cNvPicPr>
          <p:nvPr/>
        </p:nvPicPr>
        <p:blipFill>
          <a:blip r:embed="rId3" cstate="print">
            <a:extLst>
              <a:ext uri="{BEBA8EAE-BF5A-486C-A8C5-ECC9F3942E4B}">
                <a14:imgProps xmlns:a14="http://schemas.microsoft.com/office/drawing/2010/main" xmlns="">
                  <a14:imgLayer r:embed="rId4">
                    <a14:imgEffect>
                      <a14:artisticPhotocopy trans="35000" detail="9"/>
                    </a14:imgEffect>
                  </a14:imgLayer>
                </a14:imgProps>
              </a:ext>
              <a:ext uri="{28A0092B-C50C-407E-A947-70E740481C1C}">
                <a14:useLocalDpi xmlns:a14="http://schemas.microsoft.com/office/drawing/2010/main" xmlns="" val="0"/>
              </a:ext>
            </a:extLst>
          </a:blip>
          <a:stretch>
            <a:fillRect/>
          </a:stretch>
        </p:blipFill>
        <p:spPr bwMode="auto">
          <a:xfrm>
            <a:off x="6781800" y="6090160"/>
            <a:ext cx="2315173" cy="761881"/>
          </a:xfrm>
          <a:prstGeom prst="rect">
            <a:avLst/>
          </a:prstGeom>
          <a:noFill/>
          <a:ln>
            <a:noFill/>
          </a:ln>
        </p:spPr>
      </p:pic>
      <p:pic>
        <p:nvPicPr>
          <p:cNvPr id="7" name="Picture 4"/>
          <p:cNvPicPr>
            <a:picLocks noChangeAspect="1" noChangeArrowheads="1"/>
          </p:cNvPicPr>
          <p:nvPr/>
        </p:nvPicPr>
        <p:blipFill>
          <a:blip r:embed="rId5">
            <a:extLst>
              <a:ext uri="{28A0092B-C50C-407E-A947-70E740481C1C}">
                <a14:useLocalDpi xmlns:a14="http://schemas.microsoft.com/office/drawing/2010/main" xmlns="" val="0"/>
              </a:ext>
            </a:extLst>
          </a:blip>
          <a:stretch>
            <a:fillRect/>
          </a:stretch>
        </p:blipFill>
        <p:spPr bwMode="auto">
          <a:xfrm>
            <a:off x="467544" y="1500574"/>
            <a:ext cx="7268738" cy="4088666"/>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4" name="Text Box 3"/>
          <p:cNvSpPr txBox="1">
            <a:spLocks noChangeArrowheads="1"/>
          </p:cNvSpPr>
          <p:nvPr/>
        </p:nvSpPr>
        <p:spPr bwMode="auto">
          <a:xfrm>
            <a:off x="1691681" y="295569"/>
            <a:ext cx="7452322" cy="450263"/>
          </a:xfrm>
          <a:prstGeom prst="rect">
            <a:avLst/>
          </a:prstGeom>
          <a:solidFill>
            <a:srgbClr val="0068B5"/>
          </a:solidFill>
          <a:ln>
            <a:noFill/>
          </a:ln>
          <a:extLst/>
        </p:spPr>
        <p:txBody>
          <a:bodyPr wrap="square" lIns="80147" tIns="40074" rIns="80147" bIns="40074" anchor="ctr">
            <a:spAutoFit/>
          </a:bodyPr>
          <a:lstStyle>
            <a:lvl1pPr marL="228600" indent="-228600" defTabSz="800100" eaLnBrk="0" hangingPunct="0">
              <a:defRPr kumimoji="1">
                <a:solidFill>
                  <a:schemeClr val="tx1"/>
                </a:solidFill>
                <a:latin typeface="굴림" charset="-127"/>
                <a:ea typeface="굴림" charset="-127"/>
              </a:defRPr>
            </a:lvl1pPr>
            <a:lvl2pPr marL="742950" indent="-285750" defTabSz="800100" eaLnBrk="0" hangingPunct="0">
              <a:defRPr kumimoji="1">
                <a:solidFill>
                  <a:schemeClr val="tx1"/>
                </a:solidFill>
                <a:latin typeface="굴림" charset="-127"/>
                <a:ea typeface="굴림" charset="-127"/>
              </a:defRPr>
            </a:lvl2pPr>
            <a:lvl3pPr marL="1143000" indent="-228600" defTabSz="800100" eaLnBrk="0" hangingPunct="0">
              <a:defRPr kumimoji="1">
                <a:solidFill>
                  <a:schemeClr val="tx1"/>
                </a:solidFill>
                <a:latin typeface="굴림" charset="-127"/>
                <a:ea typeface="굴림" charset="-127"/>
              </a:defRPr>
            </a:lvl3pPr>
            <a:lvl4pPr marL="1600200" indent="-228600" defTabSz="800100" eaLnBrk="0" hangingPunct="0">
              <a:defRPr kumimoji="1">
                <a:solidFill>
                  <a:schemeClr val="tx1"/>
                </a:solidFill>
                <a:latin typeface="굴림" charset="-127"/>
                <a:ea typeface="굴림" charset="-127"/>
              </a:defRPr>
            </a:lvl4pPr>
            <a:lvl5pPr marL="2057400" indent="-228600" defTabSz="800100" eaLnBrk="0" hangingPunct="0">
              <a:defRPr kumimoji="1">
                <a:solidFill>
                  <a:schemeClr val="tx1"/>
                </a:solidFill>
                <a:latin typeface="굴림" charset="-127"/>
                <a:ea typeface="굴림" charset="-127"/>
              </a:defRPr>
            </a:lvl5pPr>
            <a:lvl6pPr marL="2514600" indent="-228600" defTabSz="800100" eaLnBrk="0" fontAlgn="base" latinLnBrk="1" hangingPunct="0">
              <a:spcBef>
                <a:spcPct val="0"/>
              </a:spcBef>
              <a:spcAft>
                <a:spcPct val="0"/>
              </a:spcAft>
              <a:defRPr kumimoji="1">
                <a:solidFill>
                  <a:schemeClr val="tx1"/>
                </a:solidFill>
                <a:latin typeface="굴림" charset="-127"/>
                <a:ea typeface="굴림" charset="-127"/>
              </a:defRPr>
            </a:lvl6pPr>
            <a:lvl7pPr marL="2971800" indent="-228600" defTabSz="800100" eaLnBrk="0" fontAlgn="base" latinLnBrk="1" hangingPunct="0">
              <a:spcBef>
                <a:spcPct val="0"/>
              </a:spcBef>
              <a:spcAft>
                <a:spcPct val="0"/>
              </a:spcAft>
              <a:defRPr kumimoji="1">
                <a:solidFill>
                  <a:schemeClr val="tx1"/>
                </a:solidFill>
                <a:latin typeface="굴림" charset="-127"/>
                <a:ea typeface="굴림" charset="-127"/>
              </a:defRPr>
            </a:lvl7pPr>
            <a:lvl8pPr marL="3429000" indent="-228600" defTabSz="800100" eaLnBrk="0" fontAlgn="base" latinLnBrk="1" hangingPunct="0">
              <a:spcBef>
                <a:spcPct val="0"/>
              </a:spcBef>
              <a:spcAft>
                <a:spcPct val="0"/>
              </a:spcAft>
              <a:defRPr kumimoji="1">
                <a:solidFill>
                  <a:schemeClr val="tx1"/>
                </a:solidFill>
                <a:latin typeface="굴림" charset="-127"/>
                <a:ea typeface="굴림" charset="-127"/>
              </a:defRPr>
            </a:lvl8pPr>
            <a:lvl9pPr marL="3886200" indent="-228600" defTabSz="800100" eaLnBrk="0" fontAlgn="base" latinLnBrk="1" hangingPunct="0">
              <a:spcBef>
                <a:spcPct val="0"/>
              </a:spcBef>
              <a:spcAft>
                <a:spcPct val="0"/>
              </a:spcAft>
              <a:defRPr kumimoji="1">
                <a:solidFill>
                  <a:schemeClr val="tx1"/>
                </a:solidFill>
                <a:latin typeface="굴림" charset="-127"/>
                <a:ea typeface="굴림" charset="-127"/>
              </a:defRPr>
            </a:lvl9pPr>
          </a:lstStyle>
          <a:p>
            <a:pPr algn="r" eaLnBrk="1" hangingPunct="1"/>
            <a:r>
              <a:rPr kumimoji="0" lang="en-US" altLang="ko-KR" sz="2400" b="1" dirty="0" smtClean="0">
                <a:solidFill>
                  <a:schemeClr val="bg1"/>
                </a:solidFill>
                <a:latin typeface="맑은 고딕" pitchFamily="50" charset="-127"/>
                <a:ea typeface="맑은 고딕" pitchFamily="50" charset="-127"/>
              </a:rPr>
              <a:t>Cold-Storage and Supply-Chain Management</a:t>
            </a:r>
            <a:endParaRPr kumimoji="0" lang="en-US" altLang="ko-KR" sz="2400" b="1" dirty="0">
              <a:solidFill>
                <a:schemeClr val="bg1"/>
              </a:solidFill>
              <a:latin typeface="맑은 고딕" pitchFamily="50" charset="-127"/>
              <a:ea typeface="맑은 고딕" pitchFamily="50" charset="-127"/>
            </a:endParaRPr>
          </a:p>
        </p:txBody>
      </p:sp>
    </p:spTree>
    <p:extLst>
      <p:ext uri="{BB962C8B-B14F-4D97-AF65-F5344CB8AC3E}">
        <p14:creationId xmlns:p14="http://schemas.microsoft.com/office/powerpoint/2010/main" xmlns="" val="1517000818"/>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3"/>
          <p:cNvSpPr txBox="1">
            <a:spLocks noChangeArrowheads="1"/>
          </p:cNvSpPr>
          <p:nvPr/>
        </p:nvSpPr>
        <p:spPr bwMode="auto">
          <a:xfrm>
            <a:off x="2644777" y="295569"/>
            <a:ext cx="6499225" cy="450263"/>
          </a:xfrm>
          <a:prstGeom prst="rect">
            <a:avLst/>
          </a:prstGeom>
          <a:solidFill>
            <a:srgbClr val="0068B5"/>
          </a:solidFill>
          <a:ln>
            <a:noFill/>
          </a:ln>
          <a:extLst/>
        </p:spPr>
        <p:txBody>
          <a:bodyPr wrap="square" lIns="80147" tIns="40074" rIns="80147" bIns="40074" anchor="ctr">
            <a:spAutoFit/>
          </a:bodyPr>
          <a:lstStyle>
            <a:lvl1pPr marL="228600" indent="-228600" defTabSz="800100" eaLnBrk="0" hangingPunct="0">
              <a:defRPr kumimoji="1">
                <a:solidFill>
                  <a:schemeClr val="tx1"/>
                </a:solidFill>
                <a:latin typeface="굴림" charset="-127"/>
                <a:ea typeface="굴림" charset="-127"/>
              </a:defRPr>
            </a:lvl1pPr>
            <a:lvl2pPr marL="742950" indent="-285750" defTabSz="800100" eaLnBrk="0" hangingPunct="0">
              <a:defRPr kumimoji="1">
                <a:solidFill>
                  <a:schemeClr val="tx1"/>
                </a:solidFill>
                <a:latin typeface="굴림" charset="-127"/>
                <a:ea typeface="굴림" charset="-127"/>
              </a:defRPr>
            </a:lvl2pPr>
            <a:lvl3pPr marL="1143000" indent="-228600" defTabSz="800100" eaLnBrk="0" hangingPunct="0">
              <a:defRPr kumimoji="1">
                <a:solidFill>
                  <a:schemeClr val="tx1"/>
                </a:solidFill>
                <a:latin typeface="굴림" charset="-127"/>
                <a:ea typeface="굴림" charset="-127"/>
              </a:defRPr>
            </a:lvl3pPr>
            <a:lvl4pPr marL="1600200" indent="-228600" defTabSz="800100" eaLnBrk="0" hangingPunct="0">
              <a:defRPr kumimoji="1">
                <a:solidFill>
                  <a:schemeClr val="tx1"/>
                </a:solidFill>
                <a:latin typeface="굴림" charset="-127"/>
                <a:ea typeface="굴림" charset="-127"/>
              </a:defRPr>
            </a:lvl4pPr>
            <a:lvl5pPr marL="2057400" indent="-228600" defTabSz="800100" eaLnBrk="0" hangingPunct="0">
              <a:defRPr kumimoji="1">
                <a:solidFill>
                  <a:schemeClr val="tx1"/>
                </a:solidFill>
                <a:latin typeface="굴림" charset="-127"/>
                <a:ea typeface="굴림" charset="-127"/>
              </a:defRPr>
            </a:lvl5pPr>
            <a:lvl6pPr marL="2514600" indent="-228600" defTabSz="800100" eaLnBrk="0" fontAlgn="base" latinLnBrk="1" hangingPunct="0">
              <a:spcBef>
                <a:spcPct val="0"/>
              </a:spcBef>
              <a:spcAft>
                <a:spcPct val="0"/>
              </a:spcAft>
              <a:defRPr kumimoji="1">
                <a:solidFill>
                  <a:schemeClr val="tx1"/>
                </a:solidFill>
                <a:latin typeface="굴림" charset="-127"/>
                <a:ea typeface="굴림" charset="-127"/>
              </a:defRPr>
            </a:lvl6pPr>
            <a:lvl7pPr marL="2971800" indent="-228600" defTabSz="800100" eaLnBrk="0" fontAlgn="base" latinLnBrk="1" hangingPunct="0">
              <a:spcBef>
                <a:spcPct val="0"/>
              </a:spcBef>
              <a:spcAft>
                <a:spcPct val="0"/>
              </a:spcAft>
              <a:defRPr kumimoji="1">
                <a:solidFill>
                  <a:schemeClr val="tx1"/>
                </a:solidFill>
                <a:latin typeface="굴림" charset="-127"/>
                <a:ea typeface="굴림" charset="-127"/>
              </a:defRPr>
            </a:lvl7pPr>
            <a:lvl8pPr marL="3429000" indent="-228600" defTabSz="800100" eaLnBrk="0" fontAlgn="base" latinLnBrk="1" hangingPunct="0">
              <a:spcBef>
                <a:spcPct val="0"/>
              </a:spcBef>
              <a:spcAft>
                <a:spcPct val="0"/>
              </a:spcAft>
              <a:defRPr kumimoji="1">
                <a:solidFill>
                  <a:schemeClr val="tx1"/>
                </a:solidFill>
                <a:latin typeface="굴림" charset="-127"/>
                <a:ea typeface="굴림" charset="-127"/>
              </a:defRPr>
            </a:lvl8pPr>
            <a:lvl9pPr marL="3886200" indent="-228600" defTabSz="800100" eaLnBrk="0" fontAlgn="base" latinLnBrk="1" hangingPunct="0">
              <a:spcBef>
                <a:spcPct val="0"/>
              </a:spcBef>
              <a:spcAft>
                <a:spcPct val="0"/>
              </a:spcAft>
              <a:defRPr kumimoji="1">
                <a:solidFill>
                  <a:schemeClr val="tx1"/>
                </a:solidFill>
                <a:latin typeface="굴림" charset="-127"/>
                <a:ea typeface="굴림" charset="-127"/>
              </a:defRPr>
            </a:lvl9pPr>
          </a:lstStyle>
          <a:p>
            <a:pPr algn="r" eaLnBrk="1" hangingPunct="1"/>
            <a:r>
              <a:rPr kumimoji="0" lang="en-US" altLang="ko-KR" sz="2400" b="1" dirty="0" smtClean="0">
                <a:solidFill>
                  <a:schemeClr val="bg1"/>
                </a:solidFill>
                <a:latin typeface="맑은 고딕" pitchFamily="50" charset="-127"/>
                <a:ea typeface="맑은 고딕" pitchFamily="50" charset="-127"/>
              </a:rPr>
              <a:t>Key Goals</a:t>
            </a:r>
            <a:endParaRPr kumimoji="0" lang="en-US" altLang="ko-KR" sz="2400" b="1" dirty="0">
              <a:solidFill>
                <a:schemeClr val="bg1"/>
              </a:solidFill>
              <a:latin typeface="맑은 고딕" pitchFamily="50" charset="-127"/>
              <a:ea typeface="맑은 고딕" pitchFamily="50" charset="-127"/>
            </a:endParaRPr>
          </a:p>
        </p:txBody>
      </p:sp>
      <p:pic>
        <p:nvPicPr>
          <p:cNvPr id="12" name="Picture 4" descr="D:\Ruchit\Ruchit Docs\LocaniX\Logos\locanix_png.png"/>
          <p:cNvPicPr>
            <a:picLocks noChangeAspect="1" noChangeArrowheads="1"/>
          </p:cNvPicPr>
          <p:nvPr/>
        </p:nvPicPr>
        <p:blipFill>
          <a:blip r:embed="rId2" cstate="print">
            <a:extLst>
              <a:ext uri="{BEBA8EAE-BF5A-486C-A8C5-ECC9F3942E4B}">
                <a14:imgProps xmlns:a14="http://schemas.microsoft.com/office/drawing/2010/main" xmlns="">
                  <a14:imgLayer r:embed="rId3">
                    <a14:imgEffect>
                      <a14:artisticPhotocopy trans="35000" detail="9"/>
                    </a14:imgEffect>
                  </a14:imgLayer>
                </a14:imgProps>
              </a:ext>
              <a:ext uri="{28A0092B-C50C-407E-A947-70E740481C1C}">
                <a14:useLocalDpi xmlns:a14="http://schemas.microsoft.com/office/drawing/2010/main" xmlns="" val="0"/>
              </a:ext>
            </a:extLst>
          </a:blip>
          <a:stretch>
            <a:fillRect/>
          </a:stretch>
        </p:blipFill>
        <p:spPr bwMode="auto">
          <a:xfrm>
            <a:off x="6781800" y="6090160"/>
            <a:ext cx="2315173" cy="761881"/>
          </a:xfrm>
          <a:prstGeom prst="rect">
            <a:avLst/>
          </a:prstGeom>
          <a:noFill/>
          <a:ln>
            <a:noFill/>
          </a:ln>
        </p:spPr>
      </p:pic>
      <p:sp>
        <p:nvSpPr>
          <p:cNvPr id="2" name="Content Placeholder 1"/>
          <p:cNvSpPr>
            <a:spLocks noGrp="1"/>
          </p:cNvSpPr>
          <p:nvPr>
            <p:ph idx="1"/>
          </p:nvPr>
        </p:nvSpPr>
        <p:spPr>
          <a:xfrm>
            <a:off x="457200" y="1063277"/>
            <a:ext cx="8229600" cy="4813995"/>
          </a:xfrm>
        </p:spPr>
        <p:txBody>
          <a:bodyPr/>
          <a:lstStyle/>
          <a:p>
            <a:r>
              <a:rPr lang="en-US" dirty="0" smtClean="0"/>
              <a:t>Real-time monitoring of Cold-storages</a:t>
            </a:r>
          </a:p>
          <a:p>
            <a:r>
              <a:rPr lang="en-US" dirty="0" smtClean="0"/>
              <a:t>Regular Performance Feedback</a:t>
            </a:r>
          </a:p>
          <a:p>
            <a:r>
              <a:rPr lang="en-US" dirty="0" smtClean="0"/>
              <a:t>Business Integration</a:t>
            </a:r>
          </a:p>
          <a:p>
            <a:r>
              <a:rPr lang="en-US" dirty="0" smtClean="0"/>
              <a:t>Advanced Reporting</a:t>
            </a:r>
          </a:p>
          <a:p>
            <a:r>
              <a:rPr lang="en-US" dirty="0" smtClean="0"/>
              <a:t>Complete Supply Chain Management System under one single umbrella</a:t>
            </a:r>
            <a:endParaRPr lang="en-IN" dirty="0"/>
          </a:p>
        </p:txBody>
      </p:sp>
      <p:pic>
        <p:nvPicPr>
          <p:cNvPr id="6" name="Picture 3" descr="D:\Ruchit\Ruchit Docs\LocaniX\ppt-bg-inner-title-bar-bg.png"/>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381002" y="295569"/>
            <a:ext cx="2263775" cy="450262"/>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1803641032"/>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4" descr="D:\Ruchit\Ruchit Docs\LocaniX\Logos\locanix_png.png"/>
          <p:cNvPicPr>
            <a:picLocks noChangeAspect="1" noChangeArrowheads="1"/>
          </p:cNvPicPr>
          <p:nvPr/>
        </p:nvPicPr>
        <p:blipFill>
          <a:blip r:embed="rId2" cstate="print">
            <a:extLst>
              <a:ext uri="{BEBA8EAE-BF5A-486C-A8C5-ECC9F3942E4B}">
                <a14:imgProps xmlns:a14="http://schemas.microsoft.com/office/drawing/2010/main" xmlns="">
                  <a14:imgLayer r:embed="rId3">
                    <a14:imgEffect>
                      <a14:artisticPhotocopy trans="35000" detail="9"/>
                    </a14:imgEffect>
                  </a14:imgLayer>
                </a14:imgProps>
              </a:ext>
              <a:ext uri="{28A0092B-C50C-407E-A947-70E740481C1C}">
                <a14:useLocalDpi xmlns:a14="http://schemas.microsoft.com/office/drawing/2010/main" xmlns="" val="0"/>
              </a:ext>
            </a:extLst>
          </a:blip>
          <a:stretch>
            <a:fillRect/>
          </a:stretch>
        </p:blipFill>
        <p:spPr bwMode="auto">
          <a:xfrm>
            <a:off x="6781800" y="6090160"/>
            <a:ext cx="2315173" cy="761881"/>
          </a:xfrm>
          <a:prstGeom prst="rect">
            <a:avLst/>
          </a:prstGeom>
          <a:noFill/>
          <a:ln>
            <a:noFill/>
          </a:ln>
        </p:spPr>
      </p:pic>
      <p:sp>
        <p:nvSpPr>
          <p:cNvPr id="4" name="Text Box 3"/>
          <p:cNvSpPr txBox="1">
            <a:spLocks noChangeArrowheads="1"/>
          </p:cNvSpPr>
          <p:nvPr/>
        </p:nvSpPr>
        <p:spPr bwMode="auto">
          <a:xfrm>
            <a:off x="1691680" y="295569"/>
            <a:ext cx="7452323" cy="450263"/>
          </a:xfrm>
          <a:prstGeom prst="rect">
            <a:avLst/>
          </a:prstGeom>
          <a:solidFill>
            <a:srgbClr val="0068B5"/>
          </a:solidFill>
          <a:ln>
            <a:noFill/>
          </a:ln>
          <a:extLst/>
        </p:spPr>
        <p:txBody>
          <a:bodyPr wrap="square" lIns="80147" tIns="40074" rIns="80147" bIns="40074" anchor="ctr">
            <a:spAutoFit/>
          </a:bodyPr>
          <a:lstStyle>
            <a:lvl1pPr marL="228600" indent="-228600" defTabSz="800100" eaLnBrk="0" hangingPunct="0">
              <a:defRPr kumimoji="1">
                <a:solidFill>
                  <a:schemeClr val="tx1"/>
                </a:solidFill>
                <a:latin typeface="굴림" charset="-127"/>
                <a:ea typeface="굴림" charset="-127"/>
              </a:defRPr>
            </a:lvl1pPr>
            <a:lvl2pPr marL="742950" indent="-285750" defTabSz="800100" eaLnBrk="0" hangingPunct="0">
              <a:defRPr kumimoji="1">
                <a:solidFill>
                  <a:schemeClr val="tx1"/>
                </a:solidFill>
                <a:latin typeface="굴림" charset="-127"/>
                <a:ea typeface="굴림" charset="-127"/>
              </a:defRPr>
            </a:lvl2pPr>
            <a:lvl3pPr marL="1143000" indent="-228600" defTabSz="800100" eaLnBrk="0" hangingPunct="0">
              <a:defRPr kumimoji="1">
                <a:solidFill>
                  <a:schemeClr val="tx1"/>
                </a:solidFill>
                <a:latin typeface="굴림" charset="-127"/>
                <a:ea typeface="굴림" charset="-127"/>
              </a:defRPr>
            </a:lvl3pPr>
            <a:lvl4pPr marL="1600200" indent="-228600" defTabSz="800100" eaLnBrk="0" hangingPunct="0">
              <a:defRPr kumimoji="1">
                <a:solidFill>
                  <a:schemeClr val="tx1"/>
                </a:solidFill>
                <a:latin typeface="굴림" charset="-127"/>
                <a:ea typeface="굴림" charset="-127"/>
              </a:defRPr>
            </a:lvl4pPr>
            <a:lvl5pPr marL="2057400" indent="-228600" defTabSz="800100" eaLnBrk="0" hangingPunct="0">
              <a:defRPr kumimoji="1">
                <a:solidFill>
                  <a:schemeClr val="tx1"/>
                </a:solidFill>
                <a:latin typeface="굴림" charset="-127"/>
                <a:ea typeface="굴림" charset="-127"/>
              </a:defRPr>
            </a:lvl5pPr>
            <a:lvl6pPr marL="2514600" indent="-228600" defTabSz="800100" eaLnBrk="0" fontAlgn="base" latinLnBrk="1" hangingPunct="0">
              <a:spcBef>
                <a:spcPct val="0"/>
              </a:spcBef>
              <a:spcAft>
                <a:spcPct val="0"/>
              </a:spcAft>
              <a:defRPr kumimoji="1">
                <a:solidFill>
                  <a:schemeClr val="tx1"/>
                </a:solidFill>
                <a:latin typeface="굴림" charset="-127"/>
                <a:ea typeface="굴림" charset="-127"/>
              </a:defRPr>
            </a:lvl6pPr>
            <a:lvl7pPr marL="2971800" indent="-228600" defTabSz="800100" eaLnBrk="0" fontAlgn="base" latinLnBrk="1" hangingPunct="0">
              <a:spcBef>
                <a:spcPct val="0"/>
              </a:spcBef>
              <a:spcAft>
                <a:spcPct val="0"/>
              </a:spcAft>
              <a:defRPr kumimoji="1">
                <a:solidFill>
                  <a:schemeClr val="tx1"/>
                </a:solidFill>
                <a:latin typeface="굴림" charset="-127"/>
                <a:ea typeface="굴림" charset="-127"/>
              </a:defRPr>
            </a:lvl7pPr>
            <a:lvl8pPr marL="3429000" indent="-228600" defTabSz="800100" eaLnBrk="0" fontAlgn="base" latinLnBrk="1" hangingPunct="0">
              <a:spcBef>
                <a:spcPct val="0"/>
              </a:spcBef>
              <a:spcAft>
                <a:spcPct val="0"/>
              </a:spcAft>
              <a:defRPr kumimoji="1">
                <a:solidFill>
                  <a:schemeClr val="tx1"/>
                </a:solidFill>
                <a:latin typeface="굴림" charset="-127"/>
                <a:ea typeface="굴림" charset="-127"/>
              </a:defRPr>
            </a:lvl8pPr>
            <a:lvl9pPr marL="3886200" indent="-228600" defTabSz="800100" eaLnBrk="0" fontAlgn="base" latinLnBrk="1" hangingPunct="0">
              <a:spcBef>
                <a:spcPct val="0"/>
              </a:spcBef>
              <a:spcAft>
                <a:spcPct val="0"/>
              </a:spcAft>
              <a:defRPr kumimoji="1">
                <a:solidFill>
                  <a:schemeClr val="tx1"/>
                </a:solidFill>
                <a:latin typeface="굴림" charset="-127"/>
                <a:ea typeface="굴림" charset="-127"/>
              </a:defRPr>
            </a:lvl9pPr>
          </a:lstStyle>
          <a:p>
            <a:pPr algn="r" eaLnBrk="1" hangingPunct="1"/>
            <a:r>
              <a:rPr kumimoji="0" lang="en-US" altLang="ko-KR" sz="2400" b="1" dirty="0" smtClean="0">
                <a:solidFill>
                  <a:schemeClr val="bg1"/>
                </a:solidFill>
                <a:latin typeface="맑은 고딕" pitchFamily="50" charset="-127"/>
                <a:ea typeface="맑은 고딕" pitchFamily="50" charset="-127"/>
              </a:rPr>
              <a:t>Cold-Storage – Technology Specifications</a:t>
            </a:r>
            <a:endParaRPr kumimoji="0" lang="en-US" altLang="ko-KR" sz="2400" b="1" dirty="0">
              <a:solidFill>
                <a:schemeClr val="bg1"/>
              </a:solidFill>
              <a:latin typeface="맑은 고딕" pitchFamily="50" charset="-127"/>
              <a:ea typeface="맑은 고딕" pitchFamily="50" charset="-127"/>
            </a:endParaRPr>
          </a:p>
        </p:txBody>
      </p:sp>
      <p:pic>
        <p:nvPicPr>
          <p:cNvPr id="25" name="Picture 3" descr="D:\Ruchit\Ruchit Docs\LocaniX\ppt-bg-inner-title-bar-bg.png"/>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381002" y="295569"/>
            <a:ext cx="2263775" cy="450262"/>
          </a:xfrm>
          <a:prstGeom prst="rect">
            <a:avLst/>
          </a:prstGeom>
          <a:noFill/>
          <a:extLst>
            <a:ext uri="{909E8E84-426E-40DD-AFC4-6F175D3DCCD1}">
              <a14:hiddenFill xmlns:a14="http://schemas.microsoft.com/office/drawing/2010/main" xmlns="">
                <a:solidFill>
                  <a:srgbClr val="FFFFFF"/>
                </a:solidFill>
              </a14:hiddenFill>
            </a:ext>
          </a:extLst>
        </p:spPr>
      </p:pic>
      <p:sp>
        <p:nvSpPr>
          <p:cNvPr id="26" name="Content Placeholder 1"/>
          <p:cNvSpPr>
            <a:spLocks noGrp="1"/>
          </p:cNvSpPr>
          <p:nvPr>
            <p:ph idx="1"/>
          </p:nvPr>
        </p:nvSpPr>
        <p:spPr>
          <a:xfrm>
            <a:off x="457200" y="1063277"/>
            <a:ext cx="8229600" cy="4813995"/>
          </a:xfrm>
        </p:spPr>
        <p:txBody>
          <a:bodyPr>
            <a:normAutofit fontScale="92500"/>
          </a:bodyPr>
          <a:lstStyle/>
          <a:p>
            <a:r>
              <a:rPr lang="en-IN" dirty="0" smtClean="0"/>
              <a:t>Very Specialized Temperature Technology</a:t>
            </a:r>
          </a:p>
          <a:p>
            <a:r>
              <a:rPr lang="en-IN" dirty="0" smtClean="0"/>
              <a:t>Completely Digital Temperature sensing Technology</a:t>
            </a:r>
          </a:p>
          <a:p>
            <a:r>
              <a:rPr lang="en-IN" dirty="0" smtClean="0"/>
              <a:t>Measurable </a:t>
            </a:r>
            <a:r>
              <a:rPr lang="en-IN" dirty="0"/>
              <a:t>Temperature Range : ‐55°C ~ +125°C (‐67°F ~ +257°F</a:t>
            </a:r>
            <a:r>
              <a:rPr lang="en-IN" dirty="0" smtClean="0"/>
              <a:t>)</a:t>
            </a:r>
          </a:p>
          <a:p>
            <a:r>
              <a:rPr lang="en-IN" dirty="0"/>
              <a:t>Accuracy : ±0.5°C @ ‐10°C ~ +</a:t>
            </a:r>
            <a:r>
              <a:rPr lang="en-IN" dirty="0" smtClean="0"/>
              <a:t>85°C</a:t>
            </a:r>
          </a:p>
          <a:p>
            <a:r>
              <a:rPr lang="en-IN" dirty="0"/>
              <a:t>Maximum Resolution : </a:t>
            </a:r>
            <a:r>
              <a:rPr lang="en-IN" dirty="0" smtClean="0"/>
              <a:t>0.0625°C</a:t>
            </a:r>
          </a:p>
          <a:p>
            <a:r>
              <a:rPr lang="en-IN" dirty="0" smtClean="0"/>
              <a:t>Very Stable Technology: Once installed, does not require any kind of maintenance or services</a:t>
            </a:r>
          </a:p>
          <a:p>
            <a:endParaRPr lang="en-IN" dirty="0" smtClean="0"/>
          </a:p>
          <a:p>
            <a:endParaRPr lang="en-IN" dirty="0"/>
          </a:p>
        </p:txBody>
      </p:sp>
    </p:spTree>
    <p:extLst>
      <p:ext uri="{BB962C8B-B14F-4D97-AF65-F5344CB8AC3E}">
        <p14:creationId xmlns:p14="http://schemas.microsoft.com/office/powerpoint/2010/main" xmlns="" val="1275016395"/>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4" descr="D:\Ruchit\Ruchit Docs\LocaniX\Logos\locanix_png.png"/>
          <p:cNvPicPr>
            <a:picLocks noChangeAspect="1" noChangeArrowheads="1"/>
          </p:cNvPicPr>
          <p:nvPr/>
        </p:nvPicPr>
        <p:blipFill>
          <a:blip r:embed="rId2" cstate="print">
            <a:extLst>
              <a:ext uri="{BEBA8EAE-BF5A-486C-A8C5-ECC9F3942E4B}">
                <a14:imgProps xmlns:a14="http://schemas.microsoft.com/office/drawing/2010/main" xmlns="">
                  <a14:imgLayer r:embed="rId3">
                    <a14:imgEffect>
                      <a14:artisticPhotocopy trans="35000" detail="9"/>
                    </a14:imgEffect>
                  </a14:imgLayer>
                </a14:imgProps>
              </a:ext>
              <a:ext uri="{28A0092B-C50C-407E-A947-70E740481C1C}">
                <a14:useLocalDpi xmlns:a14="http://schemas.microsoft.com/office/drawing/2010/main" xmlns="" val="0"/>
              </a:ext>
            </a:extLst>
          </a:blip>
          <a:stretch>
            <a:fillRect/>
          </a:stretch>
        </p:blipFill>
        <p:spPr bwMode="auto">
          <a:xfrm>
            <a:off x="6781800" y="6090160"/>
            <a:ext cx="2315173" cy="761881"/>
          </a:xfrm>
          <a:prstGeom prst="rect">
            <a:avLst/>
          </a:prstGeom>
          <a:noFill/>
          <a:ln>
            <a:noFill/>
          </a:ln>
        </p:spPr>
      </p:pic>
      <p:sp>
        <p:nvSpPr>
          <p:cNvPr id="4" name="Text Box 3"/>
          <p:cNvSpPr txBox="1">
            <a:spLocks noChangeArrowheads="1"/>
          </p:cNvSpPr>
          <p:nvPr/>
        </p:nvSpPr>
        <p:spPr bwMode="auto">
          <a:xfrm>
            <a:off x="1691680" y="295569"/>
            <a:ext cx="7452323" cy="450263"/>
          </a:xfrm>
          <a:prstGeom prst="rect">
            <a:avLst/>
          </a:prstGeom>
          <a:solidFill>
            <a:srgbClr val="0068B5"/>
          </a:solidFill>
          <a:ln>
            <a:noFill/>
          </a:ln>
          <a:extLst/>
        </p:spPr>
        <p:txBody>
          <a:bodyPr wrap="square" lIns="80147" tIns="40074" rIns="80147" bIns="40074" anchor="ctr">
            <a:spAutoFit/>
          </a:bodyPr>
          <a:lstStyle>
            <a:lvl1pPr marL="228600" indent="-228600" defTabSz="800100" eaLnBrk="0" hangingPunct="0">
              <a:defRPr kumimoji="1">
                <a:solidFill>
                  <a:schemeClr val="tx1"/>
                </a:solidFill>
                <a:latin typeface="굴림" charset="-127"/>
                <a:ea typeface="굴림" charset="-127"/>
              </a:defRPr>
            </a:lvl1pPr>
            <a:lvl2pPr marL="742950" indent="-285750" defTabSz="800100" eaLnBrk="0" hangingPunct="0">
              <a:defRPr kumimoji="1">
                <a:solidFill>
                  <a:schemeClr val="tx1"/>
                </a:solidFill>
                <a:latin typeface="굴림" charset="-127"/>
                <a:ea typeface="굴림" charset="-127"/>
              </a:defRPr>
            </a:lvl2pPr>
            <a:lvl3pPr marL="1143000" indent="-228600" defTabSz="800100" eaLnBrk="0" hangingPunct="0">
              <a:defRPr kumimoji="1">
                <a:solidFill>
                  <a:schemeClr val="tx1"/>
                </a:solidFill>
                <a:latin typeface="굴림" charset="-127"/>
                <a:ea typeface="굴림" charset="-127"/>
              </a:defRPr>
            </a:lvl3pPr>
            <a:lvl4pPr marL="1600200" indent="-228600" defTabSz="800100" eaLnBrk="0" hangingPunct="0">
              <a:defRPr kumimoji="1">
                <a:solidFill>
                  <a:schemeClr val="tx1"/>
                </a:solidFill>
                <a:latin typeface="굴림" charset="-127"/>
                <a:ea typeface="굴림" charset="-127"/>
              </a:defRPr>
            </a:lvl4pPr>
            <a:lvl5pPr marL="2057400" indent="-228600" defTabSz="800100" eaLnBrk="0" hangingPunct="0">
              <a:defRPr kumimoji="1">
                <a:solidFill>
                  <a:schemeClr val="tx1"/>
                </a:solidFill>
                <a:latin typeface="굴림" charset="-127"/>
                <a:ea typeface="굴림" charset="-127"/>
              </a:defRPr>
            </a:lvl5pPr>
            <a:lvl6pPr marL="2514600" indent="-228600" defTabSz="800100" eaLnBrk="0" fontAlgn="base" latinLnBrk="1" hangingPunct="0">
              <a:spcBef>
                <a:spcPct val="0"/>
              </a:spcBef>
              <a:spcAft>
                <a:spcPct val="0"/>
              </a:spcAft>
              <a:defRPr kumimoji="1">
                <a:solidFill>
                  <a:schemeClr val="tx1"/>
                </a:solidFill>
                <a:latin typeface="굴림" charset="-127"/>
                <a:ea typeface="굴림" charset="-127"/>
              </a:defRPr>
            </a:lvl6pPr>
            <a:lvl7pPr marL="2971800" indent="-228600" defTabSz="800100" eaLnBrk="0" fontAlgn="base" latinLnBrk="1" hangingPunct="0">
              <a:spcBef>
                <a:spcPct val="0"/>
              </a:spcBef>
              <a:spcAft>
                <a:spcPct val="0"/>
              </a:spcAft>
              <a:defRPr kumimoji="1">
                <a:solidFill>
                  <a:schemeClr val="tx1"/>
                </a:solidFill>
                <a:latin typeface="굴림" charset="-127"/>
                <a:ea typeface="굴림" charset="-127"/>
              </a:defRPr>
            </a:lvl7pPr>
            <a:lvl8pPr marL="3429000" indent="-228600" defTabSz="800100" eaLnBrk="0" fontAlgn="base" latinLnBrk="1" hangingPunct="0">
              <a:spcBef>
                <a:spcPct val="0"/>
              </a:spcBef>
              <a:spcAft>
                <a:spcPct val="0"/>
              </a:spcAft>
              <a:defRPr kumimoji="1">
                <a:solidFill>
                  <a:schemeClr val="tx1"/>
                </a:solidFill>
                <a:latin typeface="굴림" charset="-127"/>
                <a:ea typeface="굴림" charset="-127"/>
              </a:defRPr>
            </a:lvl8pPr>
            <a:lvl9pPr marL="3886200" indent="-228600" defTabSz="800100" eaLnBrk="0" fontAlgn="base" latinLnBrk="1" hangingPunct="0">
              <a:spcBef>
                <a:spcPct val="0"/>
              </a:spcBef>
              <a:spcAft>
                <a:spcPct val="0"/>
              </a:spcAft>
              <a:defRPr kumimoji="1">
                <a:solidFill>
                  <a:schemeClr val="tx1"/>
                </a:solidFill>
                <a:latin typeface="굴림" charset="-127"/>
                <a:ea typeface="굴림" charset="-127"/>
              </a:defRPr>
            </a:lvl9pPr>
          </a:lstStyle>
          <a:p>
            <a:pPr algn="r" eaLnBrk="1" hangingPunct="1"/>
            <a:r>
              <a:rPr kumimoji="0" lang="en-US" altLang="ko-KR" sz="2400" b="1" dirty="0" smtClean="0">
                <a:solidFill>
                  <a:schemeClr val="bg1"/>
                </a:solidFill>
                <a:latin typeface="맑은 고딕" pitchFamily="50" charset="-127"/>
                <a:ea typeface="맑은 고딕" pitchFamily="50" charset="-127"/>
              </a:rPr>
              <a:t>Cold-Storage - Technology </a:t>
            </a:r>
            <a:r>
              <a:rPr kumimoji="0" lang="en-US" altLang="ko-KR" sz="2400" b="1" dirty="0">
                <a:solidFill>
                  <a:schemeClr val="bg1"/>
                </a:solidFill>
                <a:latin typeface="맑은 고딕" pitchFamily="50" charset="-127"/>
                <a:ea typeface="맑은 고딕" pitchFamily="50" charset="-127"/>
              </a:rPr>
              <a:t>Specifications</a:t>
            </a:r>
          </a:p>
        </p:txBody>
      </p:sp>
      <p:pic>
        <p:nvPicPr>
          <p:cNvPr id="25" name="Picture 3" descr="D:\Ruchit\Ruchit Docs\LocaniX\ppt-bg-inner-title-bar-bg.png"/>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381002" y="295569"/>
            <a:ext cx="2263775" cy="450262"/>
          </a:xfrm>
          <a:prstGeom prst="rect">
            <a:avLst/>
          </a:prstGeom>
          <a:noFill/>
          <a:extLst>
            <a:ext uri="{909E8E84-426E-40DD-AFC4-6F175D3DCCD1}">
              <a14:hiddenFill xmlns:a14="http://schemas.microsoft.com/office/drawing/2010/main" xmlns="">
                <a:solidFill>
                  <a:srgbClr val="FFFFFF"/>
                </a:solidFill>
              </a14:hiddenFill>
            </a:ext>
          </a:extLst>
        </p:spPr>
      </p:pic>
      <p:sp>
        <p:nvSpPr>
          <p:cNvPr id="26" name="Content Placeholder 1"/>
          <p:cNvSpPr>
            <a:spLocks noGrp="1"/>
          </p:cNvSpPr>
          <p:nvPr>
            <p:ph idx="1"/>
          </p:nvPr>
        </p:nvSpPr>
        <p:spPr>
          <a:xfrm>
            <a:off x="457200" y="1063277"/>
            <a:ext cx="8229600" cy="4813995"/>
          </a:xfrm>
        </p:spPr>
        <p:txBody>
          <a:bodyPr>
            <a:normAutofit/>
          </a:bodyPr>
          <a:lstStyle/>
          <a:p>
            <a:r>
              <a:rPr lang="en-IN" dirty="0" smtClean="0"/>
              <a:t>Real-time Temperature Data Collection @ 1 minute interval.</a:t>
            </a:r>
          </a:p>
          <a:p>
            <a:r>
              <a:rPr lang="en-IN" dirty="0" smtClean="0"/>
              <a:t>Data-logging can be done for more than 90 Days.</a:t>
            </a:r>
          </a:p>
          <a:p>
            <a:r>
              <a:rPr lang="en-IN" dirty="0" smtClean="0"/>
              <a:t>Daily Data Logs can be stored in separate Cold-storage wise folders and can be emailed respective supervisors and cold-storage managers.</a:t>
            </a:r>
          </a:p>
          <a:p>
            <a:endParaRPr lang="en-IN" dirty="0" smtClean="0"/>
          </a:p>
          <a:p>
            <a:endParaRPr lang="en-IN" dirty="0"/>
          </a:p>
        </p:txBody>
      </p:sp>
    </p:spTree>
    <p:extLst>
      <p:ext uri="{BB962C8B-B14F-4D97-AF65-F5344CB8AC3E}">
        <p14:creationId xmlns:p14="http://schemas.microsoft.com/office/powerpoint/2010/main" xmlns="" val="3131134806"/>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4" descr="D:\Ruchit\Ruchit Docs\LocaniX\Logos\locanix_png.png"/>
          <p:cNvPicPr>
            <a:picLocks noChangeAspect="1" noChangeArrowheads="1"/>
          </p:cNvPicPr>
          <p:nvPr/>
        </p:nvPicPr>
        <p:blipFill>
          <a:blip r:embed="rId2" cstate="print">
            <a:extLst>
              <a:ext uri="{BEBA8EAE-BF5A-486C-A8C5-ECC9F3942E4B}">
                <a14:imgProps xmlns:a14="http://schemas.microsoft.com/office/drawing/2010/main" xmlns="">
                  <a14:imgLayer r:embed="rId3">
                    <a14:imgEffect>
                      <a14:artisticPhotocopy trans="35000" detail="9"/>
                    </a14:imgEffect>
                  </a14:imgLayer>
                </a14:imgProps>
              </a:ext>
              <a:ext uri="{28A0092B-C50C-407E-A947-70E740481C1C}">
                <a14:useLocalDpi xmlns:a14="http://schemas.microsoft.com/office/drawing/2010/main" xmlns="" val="0"/>
              </a:ext>
            </a:extLst>
          </a:blip>
          <a:stretch>
            <a:fillRect/>
          </a:stretch>
        </p:blipFill>
        <p:spPr bwMode="auto">
          <a:xfrm>
            <a:off x="6781800" y="6090160"/>
            <a:ext cx="2315173" cy="761881"/>
          </a:xfrm>
          <a:prstGeom prst="rect">
            <a:avLst/>
          </a:prstGeom>
          <a:noFill/>
          <a:ln>
            <a:noFill/>
          </a:ln>
        </p:spPr>
      </p:pic>
      <p:sp>
        <p:nvSpPr>
          <p:cNvPr id="4" name="Text Box 3"/>
          <p:cNvSpPr txBox="1">
            <a:spLocks noChangeArrowheads="1"/>
          </p:cNvSpPr>
          <p:nvPr/>
        </p:nvSpPr>
        <p:spPr bwMode="auto">
          <a:xfrm>
            <a:off x="1691680" y="295569"/>
            <a:ext cx="7452323" cy="450263"/>
          </a:xfrm>
          <a:prstGeom prst="rect">
            <a:avLst/>
          </a:prstGeom>
          <a:solidFill>
            <a:srgbClr val="0068B5"/>
          </a:solidFill>
          <a:ln>
            <a:noFill/>
          </a:ln>
          <a:extLst/>
        </p:spPr>
        <p:txBody>
          <a:bodyPr wrap="square" lIns="80147" tIns="40074" rIns="80147" bIns="40074" anchor="ctr">
            <a:spAutoFit/>
          </a:bodyPr>
          <a:lstStyle>
            <a:lvl1pPr marL="228600" indent="-228600" defTabSz="800100" eaLnBrk="0" hangingPunct="0">
              <a:defRPr kumimoji="1">
                <a:solidFill>
                  <a:schemeClr val="tx1"/>
                </a:solidFill>
                <a:latin typeface="굴림" charset="-127"/>
                <a:ea typeface="굴림" charset="-127"/>
              </a:defRPr>
            </a:lvl1pPr>
            <a:lvl2pPr marL="742950" indent="-285750" defTabSz="800100" eaLnBrk="0" hangingPunct="0">
              <a:defRPr kumimoji="1">
                <a:solidFill>
                  <a:schemeClr val="tx1"/>
                </a:solidFill>
                <a:latin typeface="굴림" charset="-127"/>
                <a:ea typeface="굴림" charset="-127"/>
              </a:defRPr>
            </a:lvl2pPr>
            <a:lvl3pPr marL="1143000" indent="-228600" defTabSz="800100" eaLnBrk="0" hangingPunct="0">
              <a:defRPr kumimoji="1">
                <a:solidFill>
                  <a:schemeClr val="tx1"/>
                </a:solidFill>
                <a:latin typeface="굴림" charset="-127"/>
                <a:ea typeface="굴림" charset="-127"/>
              </a:defRPr>
            </a:lvl3pPr>
            <a:lvl4pPr marL="1600200" indent="-228600" defTabSz="800100" eaLnBrk="0" hangingPunct="0">
              <a:defRPr kumimoji="1">
                <a:solidFill>
                  <a:schemeClr val="tx1"/>
                </a:solidFill>
                <a:latin typeface="굴림" charset="-127"/>
                <a:ea typeface="굴림" charset="-127"/>
              </a:defRPr>
            </a:lvl4pPr>
            <a:lvl5pPr marL="2057400" indent="-228600" defTabSz="800100" eaLnBrk="0" hangingPunct="0">
              <a:defRPr kumimoji="1">
                <a:solidFill>
                  <a:schemeClr val="tx1"/>
                </a:solidFill>
                <a:latin typeface="굴림" charset="-127"/>
                <a:ea typeface="굴림" charset="-127"/>
              </a:defRPr>
            </a:lvl5pPr>
            <a:lvl6pPr marL="2514600" indent="-228600" defTabSz="800100" eaLnBrk="0" fontAlgn="base" latinLnBrk="1" hangingPunct="0">
              <a:spcBef>
                <a:spcPct val="0"/>
              </a:spcBef>
              <a:spcAft>
                <a:spcPct val="0"/>
              </a:spcAft>
              <a:defRPr kumimoji="1">
                <a:solidFill>
                  <a:schemeClr val="tx1"/>
                </a:solidFill>
                <a:latin typeface="굴림" charset="-127"/>
                <a:ea typeface="굴림" charset="-127"/>
              </a:defRPr>
            </a:lvl6pPr>
            <a:lvl7pPr marL="2971800" indent="-228600" defTabSz="800100" eaLnBrk="0" fontAlgn="base" latinLnBrk="1" hangingPunct="0">
              <a:spcBef>
                <a:spcPct val="0"/>
              </a:spcBef>
              <a:spcAft>
                <a:spcPct val="0"/>
              </a:spcAft>
              <a:defRPr kumimoji="1">
                <a:solidFill>
                  <a:schemeClr val="tx1"/>
                </a:solidFill>
                <a:latin typeface="굴림" charset="-127"/>
                <a:ea typeface="굴림" charset="-127"/>
              </a:defRPr>
            </a:lvl7pPr>
            <a:lvl8pPr marL="3429000" indent="-228600" defTabSz="800100" eaLnBrk="0" fontAlgn="base" latinLnBrk="1" hangingPunct="0">
              <a:spcBef>
                <a:spcPct val="0"/>
              </a:spcBef>
              <a:spcAft>
                <a:spcPct val="0"/>
              </a:spcAft>
              <a:defRPr kumimoji="1">
                <a:solidFill>
                  <a:schemeClr val="tx1"/>
                </a:solidFill>
                <a:latin typeface="굴림" charset="-127"/>
                <a:ea typeface="굴림" charset="-127"/>
              </a:defRPr>
            </a:lvl8pPr>
            <a:lvl9pPr marL="3886200" indent="-228600" defTabSz="800100" eaLnBrk="0" fontAlgn="base" latinLnBrk="1" hangingPunct="0">
              <a:spcBef>
                <a:spcPct val="0"/>
              </a:spcBef>
              <a:spcAft>
                <a:spcPct val="0"/>
              </a:spcAft>
              <a:defRPr kumimoji="1">
                <a:solidFill>
                  <a:schemeClr val="tx1"/>
                </a:solidFill>
                <a:latin typeface="굴림" charset="-127"/>
                <a:ea typeface="굴림" charset="-127"/>
              </a:defRPr>
            </a:lvl9pPr>
          </a:lstStyle>
          <a:p>
            <a:pPr algn="r" eaLnBrk="1" hangingPunct="1"/>
            <a:r>
              <a:rPr kumimoji="0" lang="en-US" altLang="ko-KR" sz="2400" b="1" dirty="0" smtClean="0">
                <a:solidFill>
                  <a:schemeClr val="bg1"/>
                </a:solidFill>
                <a:latin typeface="맑은 고딕" pitchFamily="50" charset="-127"/>
                <a:ea typeface="맑은 고딕" pitchFamily="50" charset="-127"/>
              </a:rPr>
              <a:t>Cold-Storage - Security</a:t>
            </a:r>
            <a:endParaRPr kumimoji="0" lang="en-US" altLang="ko-KR" sz="2400" b="1" dirty="0">
              <a:solidFill>
                <a:schemeClr val="bg1"/>
              </a:solidFill>
              <a:latin typeface="맑은 고딕" pitchFamily="50" charset="-127"/>
              <a:ea typeface="맑은 고딕" pitchFamily="50" charset="-127"/>
            </a:endParaRPr>
          </a:p>
        </p:txBody>
      </p:sp>
      <p:pic>
        <p:nvPicPr>
          <p:cNvPr id="25" name="Picture 3" descr="D:\Ruchit\Ruchit Docs\LocaniX\ppt-bg-inner-title-bar-bg.png"/>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381002" y="295569"/>
            <a:ext cx="2263775" cy="450262"/>
          </a:xfrm>
          <a:prstGeom prst="rect">
            <a:avLst/>
          </a:prstGeom>
          <a:noFill/>
          <a:extLst>
            <a:ext uri="{909E8E84-426E-40DD-AFC4-6F175D3DCCD1}">
              <a14:hiddenFill xmlns:a14="http://schemas.microsoft.com/office/drawing/2010/main" xmlns="">
                <a:solidFill>
                  <a:srgbClr val="FFFFFF"/>
                </a:solidFill>
              </a14:hiddenFill>
            </a:ext>
          </a:extLst>
        </p:spPr>
      </p:pic>
      <p:sp>
        <p:nvSpPr>
          <p:cNvPr id="26" name="Content Placeholder 1"/>
          <p:cNvSpPr>
            <a:spLocks noGrp="1"/>
          </p:cNvSpPr>
          <p:nvPr>
            <p:ph idx="1"/>
          </p:nvPr>
        </p:nvSpPr>
        <p:spPr>
          <a:xfrm>
            <a:off x="457200" y="1063277"/>
            <a:ext cx="8229600" cy="4813995"/>
          </a:xfrm>
        </p:spPr>
        <p:txBody>
          <a:bodyPr>
            <a:normAutofit/>
          </a:bodyPr>
          <a:lstStyle/>
          <a:p>
            <a:r>
              <a:rPr lang="en-IN" dirty="0" smtClean="0"/>
              <a:t>Role-based Access authorization for all cold-storages.</a:t>
            </a:r>
          </a:p>
          <a:p>
            <a:endParaRPr lang="en-IN" dirty="0" smtClean="0"/>
          </a:p>
          <a:p>
            <a:endParaRPr lang="en-IN" dirty="0"/>
          </a:p>
        </p:txBody>
      </p:sp>
      <p:graphicFrame>
        <p:nvGraphicFramePr>
          <p:cNvPr id="2" name="Diagram 1"/>
          <p:cNvGraphicFramePr/>
          <p:nvPr>
            <p:extLst/>
          </p:nvPr>
        </p:nvGraphicFramePr>
        <p:xfrm>
          <a:off x="1043608" y="1988840"/>
          <a:ext cx="7272808" cy="3816424"/>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xmlns="" val="1856694789"/>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4" descr="D:\Ruchit\Ruchit Docs\LocaniX\Logos\locanix_png.png"/>
          <p:cNvPicPr>
            <a:picLocks noChangeAspect="1" noChangeArrowheads="1"/>
          </p:cNvPicPr>
          <p:nvPr/>
        </p:nvPicPr>
        <p:blipFill>
          <a:blip r:embed="rId2" cstate="print">
            <a:extLst>
              <a:ext uri="{BEBA8EAE-BF5A-486C-A8C5-ECC9F3942E4B}">
                <a14:imgProps xmlns:a14="http://schemas.microsoft.com/office/drawing/2010/main" xmlns="">
                  <a14:imgLayer r:embed="rId3">
                    <a14:imgEffect>
                      <a14:artisticPhotocopy trans="35000" detail="9"/>
                    </a14:imgEffect>
                  </a14:imgLayer>
                </a14:imgProps>
              </a:ext>
              <a:ext uri="{28A0092B-C50C-407E-A947-70E740481C1C}">
                <a14:useLocalDpi xmlns:a14="http://schemas.microsoft.com/office/drawing/2010/main" xmlns="" val="0"/>
              </a:ext>
            </a:extLst>
          </a:blip>
          <a:stretch>
            <a:fillRect/>
          </a:stretch>
        </p:blipFill>
        <p:spPr bwMode="auto">
          <a:xfrm>
            <a:off x="6781800" y="6090160"/>
            <a:ext cx="2315173" cy="761881"/>
          </a:xfrm>
          <a:prstGeom prst="rect">
            <a:avLst/>
          </a:prstGeom>
          <a:noFill/>
          <a:ln>
            <a:noFill/>
          </a:ln>
        </p:spPr>
      </p:pic>
      <p:sp>
        <p:nvSpPr>
          <p:cNvPr id="4" name="Text Box 3"/>
          <p:cNvSpPr txBox="1">
            <a:spLocks noChangeArrowheads="1"/>
          </p:cNvSpPr>
          <p:nvPr/>
        </p:nvSpPr>
        <p:spPr bwMode="auto">
          <a:xfrm>
            <a:off x="1691680" y="295569"/>
            <a:ext cx="7452323" cy="450263"/>
          </a:xfrm>
          <a:prstGeom prst="rect">
            <a:avLst/>
          </a:prstGeom>
          <a:solidFill>
            <a:srgbClr val="0068B5"/>
          </a:solidFill>
          <a:ln>
            <a:noFill/>
          </a:ln>
          <a:extLst/>
        </p:spPr>
        <p:txBody>
          <a:bodyPr wrap="square" lIns="80147" tIns="40074" rIns="80147" bIns="40074" anchor="ctr">
            <a:spAutoFit/>
          </a:bodyPr>
          <a:lstStyle>
            <a:lvl1pPr marL="228600" indent="-228600" defTabSz="800100" eaLnBrk="0" hangingPunct="0">
              <a:defRPr kumimoji="1">
                <a:solidFill>
                  <a:schemeClr val="tx1"/>
                </a:solidFill>
                <a:latin typeface="굴림" charset="-127"/>
                <a:ea typeface="굴림" charset="-127"/>
              </a:defRPr>
            </a:lvl1pPr>
            <a:lvl2pPr marL="742950" indent="-285750" defTabSz="800100" eaLnBrk="0" hangingPunct="0">
              <a:defRPr kumimoji="1">
                <a:solidFill>
                  <a:schemeClr val="tx1"/>
                </a:solidFill>
                <a:latin typeface="굴림" charset="-127"/>
                <a:ea typeface="굴림" charset="-127"/>
              </a:defRPr>
            </a:lvl2pPr>
            <a:lvl3pPr marL="1143000" indent="-228600" defTabSz="800100" eaLnBrk="0" hangingPunct="0">
              <a:defRPr kumimoji="1">
                <a:solidFill>
                  <a:schemeClr val="tx1"/>
                </a:solidFill>
                <a:latin typeface="굴림" charset="-127"/>
                <a:ea typeface="굴림" charset="-127"/>
              </a:defRPr>
            </a:lvl3pPr>
            <a:lvl4pPr marL="1600200" indent="-228600" defTabSz="800100" eaLnBrk="0" hangingPunct="0">
              <a:defRPr kumimoji="1">
                <a:solidFill>
                  <a:schemeClr val="tx1"/>
                </a:solidFill>
                <a:latin typeface="굴림" charset="-127"/>
                <a:ea typeface="굴림" charset="-127"/>
              </a:defRPr>
            </a:lvl4pPr>
            <a:lvl5pPr marL="2057400" indent="-228600" defTabSz="800100" eaLnBrk="0" hangingPunct="0">
              <a:defRPr kumimoji="1">
                <a:solidFill>
                  <a:schemeClr val="tx1"/>
                </a:solidFill>
                <a:latin typeface="굴림" charset="-127"/>
                <a:ea typeface="굴림" charset="-127"/>
              </a:defRPr>
            </a:lvl5pPr>
            <a:lvl6pPr marL="2514600" indent="-228600" defTabSz="800100" eaLnBrk="0" fontAlgn="base" latinLnBrk="1" hangingPunct="0">
              <a:spcBef>
                <a:spcPct val="0"/>
              </a:spcBef>
              <a:spcAft>
                <a:spcPct val="0"/>
              </a:spcAft>
              <a:defRPr kumimoji="1">
                <a:solidFill>
                  <a:schemeClr val="tx1"/>
                </a:solidFill>
                <a:latin typeface="굴림" charset="-127"/>
                <a:ea typeface="굴림" charset="-127"/>
              </a:defRPr>
            </a:lvl6pPr>
            <a:lvl7pPr marL="2971800" indent="-228600" defTabSz="800100" eaLnBrk="0" fontAlgn="base" latinLnBrk="1" hangingPunct="0">
              <a:spcBef>
                <a:spcPct val="0"/>
              </a:spcBef>
              <a:spcAft>
                <a:spcPct val="0"/>
              </a:spcAft>
              <a:defRPr kumimoji="1">
                <a:solidFill>
                  <a:schemeClr val="tx1"/>
                </a:solidFill>
                <a:latin typeface="굴림" charset="-127"/>
                <a:ea typeface="굴림" charset="-127"/>
              </a:defRPr>
            </a:lvl7pPr>
            <a:lvl8pPr marL="3429000" indent="-228600" defTabSz="800100" eaLnBrk="0" fontAlgn="base" latinLnBrk="1" hangingPunct="0">
              <a:spcBef>
                <a:spcPct val="0"/>
              </a:spcBef>
              <a:spcAft>
                <a:spcPct val="0"/>
              </a:spcAft>
              <a:defRPr kumimoji="1">
                <a:solidFill>
                  <a:schemeClr val="tx1"/>
                </a:solidFill>
                <a:latin typeface="굴림" charset="-127"/>
                <a:ea typeface="굴림" charset="-127"/>
              </a:defRPr>
            </a:lvl8pPr>
            <a:lvl9pPr marL="3886200" indent="-228600" defTabSz="800100" eaLnBrk="0" fontAlgn="base" latinLnBrk="1" hangingPunct="0">
              <a:spcBef>
                <a:spcPct val="0"/>
              </a:spcBef>
              <a:spcAft>
                <a:spcPct val="0"/>
              </a:spcAft>
              <a:defRPr kumimoji="1">
                <a:solidFill>
                  <a:schemeClr val="tx1"/>
                </a:solidFill>
                <a:latin typeface="굴림" charset="-127"/>
                <a:ea typeface="굴림" charset="-127"/>
              </a:defRPr>
            </a:lvl9pPr>
          </a:lstStyle>
          <a:p>
            <a:pPr algn="r" eaLnBrk="1" hangingPunct="1"/>
            <a:r>
              <a:rPr kumimoji="0" lang="en-US" altLang="ko-KR" sz="2400" b="1" dirty="0" smtClean="0">
                <a:solidFill>
                  <a:schemeClr val="bg1"/>
                </a:solidFill>
                <a:latin typeface="맑은 고딕" pitchFamily="50" charset="-127"/>
                <a:ea typeface="맑은 고딕" pitchFamily="50" charset="-127"/>
              </a:rPr>
              <a:t>Cold-Storage  - Real-Time View</a:t>
            </a:r>
            <a:endParaRPr kumimoji="0" lang="en-US" altLang="ko-KR" sz="2400" b="1" dirty="0">
              <a:solidFill>
                <a:schemeClr val="bg1"/>
              </a:solidFill>
              <a:latin typeface="맑은 고딕" pitchFamily="50" charset="-127"/>
              <a:ea typeface="맑은 고딕" pitchFamily="50" charset="-127"/>
            </a:endParaRPr>
          </a:p>
        </p:txBody>
      </p:sp>
      <p:pic>
        <p:nvPicPr>
          <p:cNvPr id="25" name="Picture 3" descr="D:\Ruchit\Ruchit Docs\LocaniX\ppt-bg-inner-title-bar-bg.png"/>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381002" y="295569"/>
            <a:ext cx="2263775" cy="450262"/>
          </a:xfrm>
          <a:prstGeom prst="rect">
            <a:avLst/>
          </a:prstGeom>
          <a:noFill/>
          <a:extLst>
            <a:ext uri="{909E8E84-426E-40DD-AFC4-6F175D3DCCD1}">
              <a14:hiddenFill xmlns:a14="http://schemas.microsoft.com/office/drawing/2010/main" xmlns="">
                <a:solidFill>
                  <a:srgbClr val="FFFFFF"/>
                </a:solidFill>
              </a14:hiddenFill>
            </a:ext>
          </a:extLst>
        </p:spPr>
      </p:pic>
      <p:sp>
        <p:nvSpPr>
          <p:cNvPr id="26" name="Content Placeholder 1"/>
          <p:cNvSpPr>
            <a:spLocks noGrp="1"/>
          </p:cNvSpPr>
          <p:nvPr>
            <p:ph idx="1"/>
          </p:nvPr>
        </p:nvSpPr>
        <p:spPr>
          <a:xfrm>
            <a:off x="457200" y="1063277"/>
            <a:ext cx="8229600" cy="4813995"/>
          </a:xfrm>
        </p:spPr>
        <p:txBody>
          <a:bodyPr>
            <a:normAutofit/>
          </a:bodyPr>
          <a:lstStyle/>
          <a:p>
            <a:r>
              <a:rPr lang="en-IN" dirty="0" smtClean="0"/>
              <a:t>Specialized View for monitoring of the Cold-storages.</a:t>
            </a:r>
          </a:p>
          <a:p>
            <a:r>
              <a:rPr lang="en-IN" dirty="0" smtClean="0"/>
              <a:t>You can see your complete supply-chain cold-storages in singe view on the map.</a:t>
            </a:r>
          </a:p>
          <a:p>
            <a:endParaRPr lang="en-IN" dirty="0" smtClean="0"/>
          </a:p>
          <a:p>
            <a:endParaRPr lang="en-IN" dirty="0" smtClean="0"/>
          </a:p>
          <a:p>
            <a:endParaRPr lang="en-IN" dirty="0"/>
          </a:p>
        </p:txBody>
      </p:sp>
      <p:pic>
        <p:nvPicPr>
          <p:cNvPr id="5" name="Picture 4" descr="Screen Clipping"/>
          <p:cNvPicPr>
            <a:picLocks noChangeAspect="1"/>
          </p:cNvPicPr>
          <p:nvPr/>
        </p:nvPicPr>
        <p:blipFill>
          <a:blip r:embed="rId5">
            <a:extLst>
              <a:ext uri="{28A0092B-C50C-407E-A947-70E740481C1C}">
                <a14:useLocalDpi xmlns:a14="http://schemas.microsoft.com/office/drawing/2010/main" xmlns="" val="0"/>
              </a:ext>
            </a:extLst>
          </a:blip>
          <a:stretch>
            <a:fillRect/>
          </a:stretch>
        </p:blipFill>
        <p:spPr>
          <a:xfrm>
            <a:off x="1691680" y="3356991"/>
            <a:ext cx="3816424" cy="3146735"/>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xmlns="" val="2742424069"/>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4" descr="D:\Ruchit\Ruchit Docs\LocaniX\Logos\locanix_png.png"/>
          <p:cNvPicPr>
            <a:picLocks noChangeAspect="1" noChangeArrowheads="1"/>
          </p:cNvPicPr>
          <p:nvPr/>
        </p:nvPicPr>
        <p:blipFill>
          <a:blip r:embed="rId2" cstate="print">
            <a:extLst>
              <a:ext uri="{BEBA8EAE-BF5A-486C-A8C5-ECC9F3942E4B}">
                <a14:imgProps xmlns:a14="http://schemas.microsoft.com/office/drawing/2010/main" xmlns="">
                  <a14:imgLayer r:embed="rId3">
                    <a14:imgEffect>
                      <a14:artisticPhotocopy trans="35000" detail="9"/>
                    </a14:imgEffect>
                  </a14:imgLayer>
                </a14:imgProps>
              </a:ext>
              <a:ext uri="{28A0092B-C50C-407E-A947-70E740481C1C}">
                <a14:useLocalDpi xmlns:a14="http://schemas.microsoft.com/office/drawing/2010/main" xmlns="" val="0"/>
              </a:ext>
            </a:extLst>
          </a:blip>
          <a:stretch>
            <a:fillRect/>
          </a:stretch>
        </p:blipFill>
        <p:spPr bwMode="auto">
          <a:xfrm>
            <a:off x="6781800" y="6090160"/>
            <a:ext cx="2315173" cy="761881"/>
          </a:xfrm>
          <a:prstGeom prst="rect">
            <a:avLst/>
          </a:prstGeom>
          <a:noFill/>
          <a:ln>
            <a:noFill/>
          </a:ln>
        </p:spPr>
      </p:pic>
      <p:pic>
        <p:nvPicPr>
          <p:cNvPr id="25" name="Picture 3" descr="D:\Ruchit\Ruchit Docs\LocaniX\ppt-bg-inner-title-bar-bg.png"/>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381002" y="295569"/>
            <a:ext cx="2263775" cy="450262"/>
          </a:xfrm>
          <a:prstGeom prst="rect">
            <a:avLst/>
          </a:prstGeom>
          <a:noFill/>
          <a:extLst>
            <a:ext uri="{909E8E84-426E-40DD-AFC4-6F175D3DCCD1}">
              <a14:hiddenFill xmlns:a14="http://schemas.microsoft.com/office/drawing/2010/main" xmlns="">
                <a:solidFill>
                  <a:srgbClr val="FFFFFF"/>
                </a:solidFill>
              </a14:hiddenFill>
            </a:ext>
          </a:extLst>
        </p:spPr>
      </p:pic>
      <p:sp>
        <p:nvSpPr>
          <p:cNvPr id="26" name="Content Placeholder 1"/>
          <p:cNvSpPr>
            <a:spLocks noGrp="1"/>
          </p:cNvSpPr>
          <p:nvPr>
            <p:ph idx="1"/>
          </p:nvPr>
        </p:nvSpPr>
        <p:spPr>
          <a:xfrm>
            <a:off x="457200" y="1063277"/>
            <a:ext cx="8229600" cy="4813995"/>
          </a:xfrm>
        </p:spPr>
        <p:txBody>
          <a:bodyPr>
            <a:normAutofit fontScale="92500" lnSpcReduction="20000"/>
          </a:bodyPr>
          <a:lstStyle/>
          <a:p>
            <a:r>
              <a:rPr lang="en-IN" dirty="0" smtClean="0"/>
              <a:t>Cold-storage systems can be integrated with </a:t>
            </a:r>
            <a:r>
              <a:rPr lang="en-IN" dirty="0" err="1" smtClean="0"/>
              <a:t>Havmor</a:t>
            </a:r>
            <a:r>
              <a:rPr lang="en-IN" dirty="0" smtClean="0"/>
              <a:t> Transportation System.</a:t>
            </a:r>
          </a:p>
          <a:p>
            <a:r>
              <a:rPr lang="en-IN" dirty="0" smtClean="0"/>
              <a:t>System Reports Average Temperature during Vehicle Unloading.</a:t>
            </a:r>
          </a:p>
          <a:p>
            <a:r>
              <a:rPr lang="en-IN" dirty="0" smtClean="0"/>
              <a:t>Based on that we can find “Temperature-drop” factor during Vehicle Unloading.</a:t>
            </a:r>
          </a:p>
          <a:p>
            <a:r>
              <a:rPr lang="en-IN" dirty="0" smtClean="0"/>
              <a:t>Special report for UNLOADING EVENT can be designed which will show </a:t>
            </a:r>
            <a:br>
              <a:rPr lang="en-IN" dirty="0" smtClean="0"/>
            </a:br>
            <a:r>
              <a:rPr lang="en-IN" dirty="0" smtClean="0"/>
              <a:t/>
            </a:r>
            <a:br>
              <a:rPr lang="en-IN" dirty="0" smtClean="0"/>
            </a:br>
            <a:r>
              <a:rPr lang="en-IN" dirty="0" smtClean="0"/>
              <a:t>TEMPERATURE_AT_START, TEMPERATURE_AT_END and AVG_TEMPERATURE_DURING_UNLOADING</a:t>
            </a:r>
          </a:p>
          <a:p>
            <a:endParaRPr lang="en-IN" dirty="0" smtClean="0"/>
          </a:p>
          <a:p>
            <a:endParaRPr lang="en-IN" dirty="0" smtClean="0"/>
          </a:p>
          <a:p>
            <a:endParaRPr lang="en-IN" dirty="0"/>
          </a:p>
        </p:txBody>
      </p:sp>
      <p:sp>
        <p:nvSpPr>
          <p:cNvPr id="4" name="Text Box 3"/>
          <p:cNvSpPr txBox="1">
            <a:spLocks noChangeArrowheads="1"/>
          </p:cNvSpPr>
          <p:nvPr/>
        </p:nvSpPr>
        <p:spPr bwMode="auto">
          <a:xfrm>
            <a:off x="1187624" y="295569"/>
            <a:ext cx="7956379" cy="450263"/>
          </a:xfrm>
          <a:prstGeom prst="rect">
            <a:avLst/>
          </a:prstGeom>
          <a:solidFill>
            <a:srgbClr val="0068B5"/>
          </a:solidFill>
          <a:ln>
            <a:noFill/>
          </a:ln>
          <a:extLst/>
        </p:spPr>
        <p:txBody>
          <a:bodyPr wrap="square" lIns="80147" tIns="40074" rIns="80147" bIns="40074" anchor="ctr">
            <a:spAutoFit/>
          </a:bodyPr>
          <a:lstStyle>
            <a:lvl1pPr marL="228600" indent="-228600" defTabSz="800100" eaLnBrk="0" hangingPunct="0">
              <a:defRPr kumimoji="1">
                <a:solidFill>
                  <a:schemeClr val="tx1"/>
                </a:solidFill>
                <a:latin typeface="굴림" charset="-127"/>
                <a:ea typeface="굴림" charset="-127"/>
              </a:defRPr>
            </a:lvl1pPr>
            <a:lvl2pPr marL="742950" indent="-285750" defTabSz="800100" eaLnBrk="0" hangingPunct="0">
              <a:defRPr kumimoji="1">
                <a:solidFill>
                  <a:schemeClr val="tx1"/>
                </a:solidFill>
                <a:latin typeface="굴림" charset="-127"/>
                <a:ea typeface="굴림" charset="-127"/>
              </a:defRPr>
            </a:lvl2pPr>
            <a:lvl3pPr marL="1143000" indent="-228600" defTabSz="800100" eaLnBrk="0" hangingPunct="0">
              <a:defRPr kumimoji="1">
                <a:solidFill>
                  <a:schemeClr val="tx1"/>
                </a:solidFill>
                <a:latin typeface="굴림" charset="-127"/>
                <a:ea typeface="굴림" charset="-127"/>
              </a:defRPr>
            </a:lvl3pPr>
            <a:lvl4pPr marL="1600200" indent="-228600" defTabSz="800100" eaLnBrk="0" hangingPunct="0">
              <a:defRPr kumimoji="1">
                <a:solidFill>
                  <a:schemeClr val="tx1"/>
                </a:solidFill>
                <a:latin typeface="굴림" charset="-127"/>
                <a:ea typeface="굴림" charset="-127"/>
              </a:defRPr>
            </a:lvl4pPr>
            <a:lvl5pPr marL="2057400" indent="-228600" defTabSz="800100" eaLnBrk="0" hangingPunct="0">
              <a:defRPr kumimoji="1">
                <a:solidFill>
                  <a:schemeClr val="tx1"/>
                </a:solidFill>
                <a:latin typeface="굴림" charset="-127"/>
                <a:ea typeface="굴림" charset="-127"/>
              </a:defRPr>
            </a:lvl5pPr>
            <a:lvl6pPr marL="2514600" indent="-228600" defTabSz="800100" eaLnBrk="0" fontAlgn="base" latinLnBrk="1" hangingPunct="0">
              <a:spcBef>
                <a:spcPct val="0"/>
              </a:spcBef>
              <a:spcAft>
                <a:spcPct val="0"/>
              </a:spcAft>
              <a:defRPr kumimoji="1">
                <a:solidFill>
                  <a:schemeClr val="tx1"/>
                </a:solidFill>
                <a:latin typeface="굴림" charset="-127"/>
                <a:ea typeface="굴림" charset="-127"/>
              </a:defRPr>
            </a:lvl6pPr>
            <a:lvl7pPr marL="2971800" indent="-228600" defTabSz="800100" eaLnBrk="0" fontAlgn="base" latinLnBrk="1" hangingPunct="0">
              <a:spcBef>
                <a:spcPct val="0"/>
              </a:spcBef>
              <a:spcAft>
                <a:spcPct val="0"/>
              </a:spcAft>
              <a:defRPr kumimoji="1">
                <a:solidFill>
                  <a:schemeClr val="tx1"/>
                </a:solidFill>
                <a:latin typeface="굴림" charset="-127"/>
                <a:ea typeface="굴림" charset="-127"/>
              </a:defRPr>
            </a:lvl7pPr>
            <a:lvl8pPr marL="3429000" indent="-228600" defTabSz="800100" eaLnBrk="0" fontAlgn="base" latinLnBrk="1" hangingPunct="0">
              <a:spcBef>
                <a:spcPct val="0"/>
              </a:spcBef>
              <a:spcAft>
                <a:spcPct val="0"/>
              </a:spcAft>
              <a:defRPr kumimoji="1">
                <a:solidFill>
                  <a:schemeClr val="tx1"/>
                </a:solidFill>
                <a:latin typeface="굴림" charset="-127"/>
                <a:ea typeface="굴림" charset="-127"/>
              </a:defRPr>
            </a:lvl8pPr>
            <a:lvl9pPr marL="3886200" indent="-228600" defTabSz="800100" eaLnBrk="0" fontAlgn="base" latinLnBrk="1" hangingPunct="0">
              <a:spcBef>
                <a:spcPct val="0"/>
              </a:spcBef>
              <a:spcAft>
                <a:spcPct val="0"/>
              </a:spcAft>
              <a:defRPr kumimoji="1">
                <a:solidFill>
                  <a:schemeClr val="tx1"/>
                </a:solidFill>
                <a:latin typeface="굴림" charset="-127"/>
                <a:ea typeface="굴림" charset="-127"/>
              </a:defRPr>
            </a:lvl9pPr>
          </a:lstStyle>
          <a:p>
            <a:pPr algn="r" eaLnBrk="1" hangingPunct="1"/>
            <a:r>
              <a:rPr kumimoji="0" lang="en-US" altLang="ko-KR" sz="2400" b="1" dirty="0" smtClean="0">
                <a:solidFill>
                  <a:schemeClr val="bg1"/>
                </a:solidFill>
                <a:latin typeface="맑은 고딕" pitchFamily="50" charset="-127"/>
                <a:ea typeface="맑은 고딕" pitchFamily="50" charset="-127"/>
              </a:rPr>
              <a:t>Cold-Storage  - Temperature Drop during Unloading</a:t>
            </a:r>
            <a:endParaRPr kumimoji="0" lang="en-US" altLang="ko-KR" sz="2400" b="1" dirty="0">
              <a:solidFill>
                <a:schemeClr val="bg1"/>
              </a:solidFill>
              <a:latin typeface="맑은 고딕" pitchFamily="50" charset="-127"/>
              <a:ea typeface="맑은 고딕" pitchFamily="50" charset="-127"/>
            </a:endParaRPr>
          </a:p>
        </p:txBody>
      </p:sp>
    </p:spTree>
    <p:extLst>
      <p:ext uri="{BB962C8B-B14F-4D97-AF65-F5344CB8AC3E}">
        <p14:creationId xmlns:p14="http://schemas.microsoft.com/office/powerpoint/2010/main" xmlns="" val="2954043505"/>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4" descr="D:\Ruchit\Ruchit Docs\LocaniX\Logos\locanix_png.png"/>
          <p:cNvPicPr>
            <a:picLocks noChangeAspect="1" noChangeArrowheads="1"/>
          </p:cNvPicPr>
          <p:nvPr/>
        </p:nvPicPr>
        <p:blipFill>
          <a:blip r:embed="rId2" cstate="print">
            <a:extLst>
              <a:ext uri="{BEBA8EAE-BF5A-486C-A8C5-ECC9F3942E4B}">
                <a14:imgProps xmlns:a14="http://schemas.microsoft.com/office/drawing/2010/main" xmlns="">
                  <a14:imgLayer r:embed="rId3">
                    <a14:imgEffect>
                      <a14:artisticPhotocopy trans="35000" detail="9"/>
                    </a14:imgEffect>
                  </a14:imgLayer>
                </a14:imgProps>
              </a:ext>
              <a:ext uri="{28A0092B-C50C-407E-A947-70E740481C1C}">
                <a14:useLocalDpi xmlns:a14="http://schemas.microsoft.com/office/drawing/2010/main" xmlns="" val="0"/>
              </a:ext>
            </a:extLst>
          </a:blip>
          <a:stretch>
            <a:fillRect/>
          </a:stretch>
        </p:blipFill>
        <p:spPr bwMode="auto">
          <a:xfrm>
            <a:off x="6781800" y="6090160"/>
            <a:ext cx="2315173" cy="761881"/>
          </a:xfrm>
          <a:prstGeom prst="rect">
            <a:avLst/>
          </a:prstGeom>
          <a:noFill/>
          <a:ln>
            <a:noFill/>
          </a:ln>
        </p:spPr>
      </p:pic>
      <p:pic>
        <p:nvPicPr>
          <p:cNvPr id="25" name="Picture 3" descr="D:\Ruchit\Ruchit Docs\LocaniX\ppt-bg-inner-title-bar-bg.png"/>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381002" y="295569"/>
            <a:ext cx="2263775" cy="450262"/>
          </a:xfrm>
          <a:prstGeom prst="rect">
            <a:avLst/>
          </a:prstGeom>
          <a:noFill/>
          <a:extLst>
            <a:ext uri="{909E8E84-426E-40DD-AFC4-6F175D3DCCD1}">
              <a14:hiddenFill xmlns:a14="http://schemas.microsoft.com/office/drawing/2010/main" xmlns="">
                <a:solidFill>
                  <a:srgbClr val="FFFFFF"/>
                </a:solidFill>
              </a14:hiddenFill>
            </a:ext>
          </a:extLst>
        </p:spPr>
      </p:pic>
      <p:sp>
        <p:nvSpPr>
          <p:cNvPr id="26" name="Content Placeholder 1"/>
          <p:cNvSpPr>
            <a:spLocks noGrp="1"/>
          </p:cNvSpPr>
          <p:nvPr>
            <p:ph idx="1"/>
          </p:nvPr>
        </p:nvSpPr>
        <p:spPr>
          <a:xfrm>
            <a:off x="457200" y="1063277"/>
            <a:ext cx="8229600" cy="4813995"/>
          </a:xfrm>
        </p:spPr>
        <p:txBody>
          <a:bodyPr>
            <a:normAutofit lnSpcReduction="10000"/>
          </a:bodyPr>
          <a:lstStyle/>
          <a:p>
            <a:r>
              <a:rPr lang="en-IN" dirty="0" smtClean="0"/>
              <a:t>It is also possible to find which Cold-storage staff takes more time for UNLOADING and which Cold-storage staff takes less time for unloading</a:t>
            </a:r>
          </a:p>
          <a:p>
            <a:r>
              <a:rPr lang="en-IN" dirty="0" smtClean="0"/>
              <a:t>Sometimes vehicle spend unnecessary time for unloading because of which the supply is affected.</a:t>
            </a:r>
          </a:p>
          <a:p>
            <a:r>
              <a:rPr lang="en-IN" dirty="0" smtClean="0"/>
              <a:t>Optimization on “Average-Unloading-Time” per vehicle can drive effective utilization of the Existing Resources</a:t>
            </a:r>
          </a:p>
          <a:p>
            <a:endParaRPr lang="en-IN" dirty="0" smtClean="0"/>
          </a:p>
          <a:p>
            <a:endParaRPr lang="en-IN" dirty="0" smtClean="0"/>
          </a:p>
          <a:p>
            <a:endParaRPr lang="en-IN" dirty="0"/>
          </a:p>
        </p:txBody>
      </p:sp>
      <p:sp>
        <p:nvSpPr>
          <p:cNvPr id="4" name="Text Box 3"/>
          <p:cNvSpPr txBox="1">
            <a:spLocks noChangeArrowheads="1"/>
          </p:cNvSpPr>
          <p:nvPr/>
        </p:nvSpPr>
        <p:spPr bwMode="auto">
          <a:xfrm>
            <a:off x="1691680" y="295569"/>
            <a:ext cx="7452323" cy="450263"/>
          </a:xfrm>
          <a:prstGeom prst="rect">
            <a:avLst/>
          </a:prstGeom>
          <a:solidFill>
            <a:srgbClr val="0068B5"/>
          </a:solidFill>
          <a:ln>
            <a:noFill/>
          </a:ln>
          <a:extLst/>
        </p:spPr>
        <p:txBody>
          <a:bodyPr wrap="square" lIns="80147" tIns="40074" rIns="80147" bIns="40074" anchor="ctr">
            <a:spAutoFit/>
          </a:bodyPr>
          <a:lstStyle>
            <a:lvl1pPr marL="228600" indent="-228600" defTabSz="800100" eaLnBrk="0" hangingPunct="0">
              <a:defRPr kumimoji="1">
                <a:solidFill>
                  <a:schemeClr val="tx1"/>
                </a:solidFill>
                <a:latin typeface="굴림" charset="-127"/>
                <a:ea typeface="굴림" charset="-127"/>
              </a:defRPr>
            </a:lvl1pPr>
            <a:lvl2pPr marL="742950" indent="-285750" defTabSz="800100" eaLnBrk="0" hangingPunct="0">
              <a:defRPr kumimoji="1">
                <a:solidFill>
                  <a:schemeClr val="tx1"/>
                </a:solidFill>
                <a:latin typeface="굴림" charset="-127"/>
                <a:ea typeface="굴림" charset="-127"/>
              </a:defRPr>
            </a:lvl2pPr>
            <a:lvl3pPr marL="1143000" indent="-228600" defTabSz="800100" eaLnBrk="0" hangingPunct="0">
              <a:defRPr kumimoji="1">
                <a:solidFill>
                  <a:schemeClr val="tx1"/>
                </a:solidFill>
                <a:latin typeface="굴림" charset="-127"/>
                <a:ea typeface="굴림" charset="-127"/>
              </a:defRPr>
            </a:lvl3pPr>
            <a:lvl4pPr marL="1600200" indent="-228600" defTabSz="800100" eaLnBrk="0" hangingPunct="0">
              <a:defRPr kumimoji="1">
                <a:solidFill>
                  <a:schemeClr val="tx1"/>
                </a:solidFill>
                <a:latin typeface="굴림" charset="-127"/>
                <a:ea typeface="굴림" charset="-127"/>
              </a:defRPr>
            </a:lvl4pPr>
            <a:lvl5pPr marL="2057400" indent="-228600" defTabSz="800100" eaLnBrk="0" hangingPunct="0">
              <a:defRPr kumimoji="1">
                <a:solidFill>
                  <a:schemeClr val="tx1"/>
                </a:solidFill>
                <a:latin typeface="굴림" charset="-127"/>
                <a:ea typeface="굴림" charset="-127"/>
              </a:defRPr>
            </a:lvl5pPr>
            <a:lvl6pPr marL="2514600" indent="-228600" defTabSz="800100" eaLnBrk="0" fontAlgn="base" latinLnBrk="1" hangingPunct="0">
              <a:spcBef>
                <a:spcPct val="0"/>
              </a:spcBef>
              <a:spcAft>
                <a:spcPct val="0"/>
              </a:spcAft>
              <a:defRPr kumimoji="1">
                <a:solidFill>
                  <a:schemeClr val="tx1"/>
                </a:solidFill>
                <a:latin typeface="굴림" charset="-127"/>
                <a:ea typeface="굴림" charset="-127"/>
              </a:defRPr>
            </a:lvl6pPr>
            <a:lvl7pPr marL="2971800" indent="-228600" defTabSz="800100" eaLnBrk="0" fontAlgn="base" latinLnBrk="1" hangingPunct="0">
              <a:spcBef>
                <a:spcPct val="0"/>
              </a:spcBef>
              <a:spcAft>
                <a:spcPct val="0"/>
              </a:spcAft>
              <a:defRPr kumimoji="1">
                <a:solidFill>
                  <a:schemeClr val="tx1"/>
                </a:solidFill>
                <a:latin typeface="굴림" charset="-127"/>
                <a:ea typeface="굴림" charset="-127"/>
              </a:defRPr>
            </a:lvl7pPr>
            <a:lvl8pPr marL="3429000" indent="-228600" defTabSz="800100" eaLnBrk="0" fontAlgn="base" latinLnBrk="1" hangingPunct="0">
              <a:spcBef>
                <a:spcPct val="0"/>
              </a:spcBef>
              <a:spcAft>
                <a:spcPct val="0"/>
              </a:spcAft>
              <a:defRPr kumimoji="1">
                <a:solidFill>
                  <a:schemeClr val="tx1"/>
                </a:solidFill>
                <a:latin typeface="굴림" charset="-127"/>
                <a:ea typeface="굴림" charset="-127"/>
              </a:defRPr>
            </a:lvl8pPr>
            <a:lvl9pPr marL="3886200" indent="-228600" defTabSz="800100" eaLnBrk="0" fontAlgn="base" latinLnBrk="1" hangingPunct="0">
              <a:spcBef>
                <a:spcPct val="0"/>
              </a:spcBef>
              <a:spcAft>
                <a:spcPct val="0"/>
              </a:spcAft>
              <a:defRPr kumimoji="1">
                <a:solidFill>
                  <a:schemeClr val="tx1"/>
                </a:solidFill>
                <a:latin typeface="굴림" charset="-127"/>
                <a:ea typeface="굴림" charset="-127"/>
              </a:defRPr>
            </a:lvl9pPr>
          </a:lstStyle>
          <a:p>
            <a:pPr algn="r" eaLnBrk="1" hangingPunct="1"/>
            <a:r>
              <a:rPr kumimoji="0" lang="en-US" altLang="ko-KR" sz="2400" b="1" dirty="0" smtClean="0">
                <a:solidFill>
                  <a:schemeClr val="bg1"/>
                </a:solidFill>
                <a:latin typeface="맑은 고딕" pitchFamily="50" charset="-127"/>
                <a:ea typeface="맑은 고딕" pitchFamily="50" charset="-127"/>
              </a:rPr>
              <a:t>Cold-Storage - RSM and Supervisor Performance</a:t>
            </a:r>
            <a:endParaRPr kumimoji="0" lang="en-US" altLang="ko-KR" sz="2400" b="1" dirty="0">
              <a:solidFill>
                <a:schemeClr val="bg1"/>
              </a:solidFill>
              <a:latin typeface="맑은 고딕" pitchFamily="50" charset="-127"/>
              <a:ea typeface="맑은 고딕" pitchFamily="50" charset="-127"/>
            </a:endParaRPr>
          </a:p>
        </p:txBody>
      </p:sp>
    </p:spTree>
    <p:extLst>
      <p:ext uri="{BB962C8B-B14F-4D97-AF65-F5344CB8AC3E}">
        <p14:creationId xmlns:p14="http://schemas.microsoft.com/office/powerpoint/2010/main" xmlns="" val="2094870697"/>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4" descr="D:\Ruchit\Ruchit Docs\LocaniX\Logos\locanix_png.png"/>
          <p:cNvPicPr>
            <a:picLocks noChangeAspect="1" noChangeArrowheads="1"/>
          </p:cNvPicPr>
          <p:nvPr/>
        </p:nvPicPr>
        <p:blipFill>
          <a:blip r:embed="rId2" cstate="print">
            <a:extLst>
              <a:ext uri="{BEBA8EAE-BF5A-486C-A8C5-ECC9F3942E4B}">
                <a14:imgProps xmlns:a14="http://schemas.microsoft.com/office/drawing/2010/main" xmlns="">
                  <a14:imgLayer r:embed="rId3">
                    <a14:imgEffect>
                      <a14:artisticPhotocopy trans="35000" detail="9"/>
                    </a14:imgEffect>
                  </a14:imgLayer>
                </a14:imgProps>
              </a:ext>
              <a:ext uri="{28A0092B-C50C-407E-A947-70E740481C1C}">
                <a14:useLocalDpi xmlns:a14="http://schemas.microsoft.com/office/drawing/2010/main" xmlns="" val="0"/>
              </a:ext>
            </a:extLst>
          </a:blip>
          <a:stretch>
            <a:fillRect/>
          </a:stretch>
        </p:blipFill>
        <p:spPr bwMode="auto">
          <a:xfrm>
            <a:off x="6781800" y="6090160"/>
            <a:ext cx="2315173" cy="761881"/>
          </a:xfrm>
          <a:prstGeom prst="rect">
            <a:avLst/>
          </a:prstGeom>
          <a:noFill/>
          <a:ln>
            <a:noFill/>
          </a:ln>
        </p:spPr>
      </p:pic>
      <p:pic>
        <p:nvPicPr>
          <p:cNvPr id="25" name="Picture 3" descr="D:\Ruchit\Ruchit Docs\LocaniX\ppt-bg-inner-title-bar-bg.png"/>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381002" y="295569"/>
            <a:ext cx="2263775" cy="450262"/>
          </a:xfrm>
          <a:prstGeom prst="rect">
            <a:avLst/>
          </a:prstGeom>
          <a:noFill/>
          <a:extLst>
            <a:ext uri="{909E8E84-426E-40DD-AFC4-6F175D3DCCD1}">
              <a14:hiddenFill xmlns:a14="http://schemas.microsoft.com/office/drawing/2010/main" xmlns="">
                <a:solidFill>
                  <a:srgbClr val="FFFFFF"/>
                </a:solidFill>
              </a14:hiddenFill>
            </a:ext>
          </a:extLst>
        </p:spPr>
      </p:pic>
      <p:sp>
        <p:nvSpPr>
          <p:cNvPr id="26" name="Content Placeholder 1"/>
          <p:cNvSpPr>
            <a:spLocks noGrp="1"/>
          </p:cNvSpPr>
          <p:nvPr>
            <p:ph idx="1"/>
          </p:nvPr>
        </p:nvSpPr>
        <p:spPr>
          <a:xfrm>
            <a:off x="457200" y="1063277"/>
            <a:ext cx="8229600" cy="5026882"/>
          </a:xfrm>
        </p:spPr>
        <p:txBody>
          <a:bodyPr>
            <a:noAutofit/>
          </a:bodyPr>
          <a:lstStyle/>
          <a:p>
            <a:r>
              <a:rPr lang="en-IN" sz="2400" dirty="0" smtClean="0"/>
              <a:t>Temperature Drop Event: As soon as the cold-storage reaches and remains under thrash-hold temperature drop condition, An event or alarm can be raised on the server.</a:t>
            </a:r>
          </a:p>
          <a:p>
            <a:endParaRPr lang="en-IN" sz="2400" dirty="0"/>
          </a:p>
          <a:p>
            <a:r>
              <a:rPr lang="en-IN" sz="2400" dirty="0" smtClean="0"/>
              <a:t>Supervisors are immediately notified of any such event.</a:t>
            </a:r>
          </a:p>
          <a:p>
            <a:endParaRPr lang="en-IN" sz="2400" dirty="0"/>
          </a:p>
          <a:p>
            <a:r>
              <a:rPr lang="en-IN" sz="2400" dirty="0" smtClean="0"/>
              <a:t>Most Importantly, A report is prepared every month automatically that shows how many times all cold-storages have caused Temperature Drop conditions.</a:t>
            </a:r>
          </a:p>
          <a:p>
            <a:endParaRPr lang="en-IN" sz="2400" dirty="0"/>
          </a:p>
          <a:p>
            <a:r>
              <a:rPr lang="en-IN" sz="2400" dirty="0" err="1" smtClean="0"/>
              <a:t>Havmor</a:t>
            </a:r>
            <a:r>
              <a:rPr lang="en-IN" sz="2400" dirty="0" smtClean="0"/>
              <a:t> can find such Cold-storages and take necessary actions.</a:t>
            </a:r>
          </a:p>
          <a:p>
            <a:endParaRPr lang="en-IN" sz="2400" dirty="0"/>
          </a:p>
          <a:p>
            <a:endParaRPr lang="en-IN" sz="2400" dirty="0" smtClean="0"/>
          </a:p>
          <a:p>
            <a:endParaRPr lang="en-IN" sz="2400" dirty="0" smtClean="0"/>
          </a:p>
          <a:p>
            <a:endParaRPr lang="en-IN" sz="2400" dirty="0" smtClean="0"/>
          </a:p>
          <a:p>
            <a:endParaRPr lang="en-IN" sz="2400" dirty="0"/>
          </a:p>
        </p:txBody>
      </p:sp>
      <p:sp>
        <p:nvSpPr>
          <p:cNvPr id="4" name="Text Box 3"/>
          <p:cNvSpPr txBox="1">
            <a:spLocks noChangeArrowheads="1"/>
          </p:cNvSpPr>
          <p:nvPr/>
        </p:nvSpPr>
        <p:spPr bwMode="auto">
          <a:xfrm>
            <a:off x="1691680" y="295569"/>
            <a:ext cx="7452323" cy="450263"/>
          </a:xfrm>
          <a:prstGeom prst="rect">
            <a:avLst/>
          </a:prstGeom>
          <a:solidFill>
            <a:srgbClr val="0068B5"/>
          </a:solidFill>
          <a:ln>
            <a:noFill/>
          </a:ln>
          <a:extLst/>
        </p:spPr>
        <p:txBody>
          <a:bodyPr wrap="square" lIns="80147" tIns="40074" rIns="80147" bIns="40074" anchor="ctr">
            <a:spAutoFit/>
          </a:bodyPr>
          <a:lstStyle>
            <a:lvl1pPr marL="228600" indent="-228600" defTabSz="800100" eaLnBrk="0" hangingPunct="0">
              <a:defRPr kumimoji="1">
                <a:solidFill>
                  <a:schemeClr val="tx1"/>
                </a:solidFill>
                <a:latin typeface="굴림" charset="-127"/>
                <a:ea typeface="굴림" charset="-127"/>
              </a:defRPr>
            </a:lvl1pPr>
            <a:lvl2pPr marL="742950" indent="-285750" defTabSz="800100" eaLnBrk="0" hangingPunct="0">
              <a:defRPr kumimoji="1">
                <a:solidFill>
                  <a:schemeClr val="tx1"/>
                </a:solidFill>
                <a:latin typeface="굴림" charset="-127"/>
                <a:ea typeface="굴림" charset="-127"/>
              </a:defRPr>
            </a:lvl2pPr>
            <a:lvl3pPr marL="1143000" indent="-228600" defTabSz="800100" eaLnBrk="0" hangingPunct="0">
              <a:defRPr kumimoji="1">
                <a:solidFill>
                  <a:schemeClr val="tx1"/>
                </a:solidFill>
                <a:latin typeface="굴림" charset="-127"/>
                <a:ea typeface="굴림" charset="-127"/>
              </a:defRPr>
            </a:lvl3pPr>
            <a:lvl4pPr marL="1600200" indent="-228600" defTabSz="800100" eaLnBrk="0" hangingPunct="0">
              <a:defRPr kumimoji="1">
                <a:solidFill>
                  <a:schemeClr val="tx1"/>
                </a:solidFill>
                <a:latin typeface="굴림" charset="-127"/>
                <a:ea typeface="굴림" charset="-127"/>
              </a:defRPr>
            </a:lvl4pPr>
            <a:lvl5pPr marL="2057400" indent="-228600" defTabSz="800100" eaLnBrk="0" hangingPunct="0">
              <a:defRPr kumimoji="1">
                <a:solidFill>
                  <a:schemeClr val="tx1"/>
                </a:solidFill>
                <a:latin typeface="굴림" charset="-127"/>
                <a:ea typeface="굴림" charset="-127"/>
              </a:defRPr>
            </a:lvl5pPr>
            <a:lvl6pPr marL="2514600" indent="-228600" defTabSz="800100" eaLnBrk="0" fontAlgn="base" latinLnBrk="1" hangingPunct="0">
              <a:spcBef>
                <a:spcPct val="0"/>
              </a:spcBef>
              <a:spcAft>
                <a:spcPct val="0"/>
              </a:spcAft>
              <a:defRPr kumimoji="1">
                <a:solidFill>
                  <a:schemeClr val="tx1"/>
                </a:solidFill>
                <a:latin typeface="굴림" charset="-127"/>
                <a:ea typeface="굴림" charset="-127"/>
              </a:defRPr>
            </a:lvl6pPr>
            <a:lvl7pPr marL="2971800" indent="-228600" defTabSz="800100" eaLnBrk="0" fontAlgn="base" latinLnBrk="1" hangingPunct="0">
              <a:spcBef>
                <a:spcPct val="0"/>
              </a:spcBef>
              <a:spcAft>
                <a:spcPct val="0"/>
              </a:spcAft>
              <a:defRPr kumimoji="1">
                <a:solidFill>
                  <a:schemeClr val="tx1"/>
                </a:solidFill>
                <a:latin typeface="굴림" charset="-127"/>
                <a:ea typeface="굴림" charset="-127"/>
              </a:defRPr>
            </a:lvl7pPr>
            <a:lvl8pPr marL="3429000" indent="-228600" defTabSz="800100" eaLnBrk="0" fontAlgn="base" latinLnBrk="1" hangingPunct="0">
              <a:spcBef>
                <a:spcPct val="0"/>
              </a:spcBef>
              <a:spcAft>
                <a:spcPct val="0"/>
              </a:spcAft>
              <a:defRPr kumimoji="1">
                <a:solidFill>
                  <a:schemeClr val="tx1"/>
                </a:solidFill>
                <a:latin typeface="굴림" charset="-127"/>
                <a:ea typeface="굴림" charset="-127"/>
              </a:defRPr>
            </a:lvl8pPr>
            <a:lvl9pPr marL="3886200" indent="-228600" defTabSz="800100" eaLnBrk="0" fontAlgn="base" latinLnBrk="1" hangingPunct="0">
              <a:spcBef>
                <a:spcPct val="0"/>
              </a:spcBef>
              <a:spcAft>
                <a:spcPct val="0"/>
              </a:spcAft>
              <a:defRPr kumimoji="1">
                <a:solidFill>
                  <a:schemeClr val="tx1"/>
                </a:solidFill>
                <a:latin typeface="굴림" charset="-127"/>
                <a:ea typeface="굴림" charset="-127"/>
              </a:defRPr>
            </a:lvl9pPr>
          </a:lstStyle>
          <a:p>
            <a:pPr algn="r" eaLnBrk="1" hangingPunct="1"/>
            <a:r>
              <a:rPr kumimoji="0" lang="en-US" altLang="ko-KR" sz="2400" b="1" dirty="0">
                <a:solidFill>
                  <a:schemeClr val="bg1"/>
                </a:solidFill>
                <a:latin typeface="맑은 고딕" pitchFamily="50" charset="-127"/>
                <a:ea typeface="맑은 고딕" pitchFamily="50" charset="-127"/>
              </a:rPr>
              <a:t>Cold-Storage - RSM and Supervisor Performance</a:t>
            </a:r>
          </a:p>
        </p:txBody>
      </p:sp>
    </p:spTree>
    <p:extLst>
      <p:ext uri="{BB962C8B-B14F-4D97-AF65-F5344CB8AC3E}">
        <p14:creationId xmlns:p14="http://schemas.microsoft.com/office/powerpoint/2010/main" xmlns="" val="3544544644"/>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4" descr="D:\Ruchit\Ruchit Docs\LocaniX\Logos\locanix_png.png"/>
          <p:cNvPicPr>
            <a:picLocks noChangeAspect="1" noChangeArrowheads="1"/>
          </p:cNvPicPr>
          <p:nvPr/>
        </p:nvPicPr>
        <p:blipFill>
          <a:blip r:embed="rId2" cstate="print">
            <a:extLst>
              <a:ext uri="{BEBA8EAE-BF5A-486C-A8C5-ECC9F3942E4B}">
                <a14:imgProps xmlns:a14="http://schemas.microsoft.com/office/drawing/2010/main" xmlns="">
                  <a14:imgLayer r:embed="rId3">
                    <a14:imgEffect>
                      <a14:artisticPhotocopy trans="35000" detail="9"/>
                    </a14:imgEffect>
                  </a14:imgLayer>
                </a14:imgProps>
              </a:ext>
              <a:ext uri="{28A0092B-C50C-407E-A947-70E740481C1C}">
                <a14:useLocalDpi xmlns:a14="http://schemas.microsoft.com/office/drawing/2010/main" xmlns="" val="0"/>
              </a:ext>
            </a:extLst>
          </a:blip>
          <a:stretch>
            <a:fillRect/>
          </a:stretch>
        </p:blipFill>
        <p:spPr bwMode="auto">
          <a:xfrm>
            <a:off x="6781800" y="6090160"/>
            <a:ext cx="2315173" cy="761881"/>
          </a:xfrm>
          <a:prstGeom prst="rect">
            <a:avLst/>
          </a:prstGeom>
          <a:noFill/>
          <a:ln>
            <a:noFill/>
          </a:ln>
        </p:spPr>
      </p:pic>
      <p:sp>
        <p:nvSpPr>
          <p:cNvPr id="4" name="Text Box 3"/>
          <p:cNvSpPr txBox="1">
            <a:spLocks noChangeArrowheads="1"/>
          </p:cNvSpPr>
          <p:nvPr/>
        </p:nvSpPr>
        <p:spPr bwMode="auto">
          <a:xfrm>
            <a:off x="1691680" y="295569"/>
            <a:ext cx="7452323" cy="450263"/>
          </a:xfrm>
          <a:prstGeom prst="rect">
            <a:avLst/>
          </a:prstGeom>
          <a:solidFill>
            <a:srgbClr val="0068B5"/>
          </a:solidFill>
          <a:ln>
            <a:noFill/>
          </a:ln>
          <a:extLst/>
        </p:spPr>
        <p:txBody>
          <a:bodyPr wrap="square" lIns="80147" tIns="40074" rIns="80147" bIns="40074" anchor="ctr">
            <a:spAutoFit/>
          </a:bodyPr>
          <a:lstStyle>
            <a:lvl1pPr marL="228600" indent="-228600" defTabSz="800100" eaLnBrk="0" hangingPunct="0">
              <a:defRPr kumimoji="1">
                <a:solidFill>
                  <a:schemeClr val="tx1"/>
                </a:solidFill>
                <a:latin typeface="굴림" charset="-127"/>
                <a:ea typeface="굴림" charset="-127"/>
              </a:defRPr>
            </a:lvl1pPr>
            <a:lvl2pPr marL="742950" indent="-285750" defTabSz="800100" eaLnBrk="0" hangingPunct="0">
              <a:defRPr kumimoji="1">
                <a:solidFill>
                  <a:schemeClr val="tx1"/>
                </a:solidFill>
                <a:latin typeface="굴림" charset="-127"/>
                <a:ea typeface="굴림" charset="-127"/>
              </a:defRPr>
            </a:lvl2pPr>
            <a:lvl3pPr marL="1143000" indent="-228600" defTabSz="800100" eaLnBrk="0" hangingPunct="0">
              <a:defRPr kumimoji="1">
                <a:solidFill>
                  <a:schemeClr val="tx1"/>
                </a:solidFill>
                <a:latin typeface="굴림" charset="-127"/>
                <a:ea typeface="굴림" charset="-127"/>
              </a:defRPr>
            </a:lvl3pPr>
            <a:lvl4pPr marL="1600200" indent="-228600" defTabSz="800100" eaLnBrk="0" hangingPunct="0">
              <a:defRPr kumimoji="1">
                <a:solidFill>
                  <a:schemeClr val="tx1"/>
                </a:solidFill>
                <a:latin typeface="굴림" charset="-127"/>
                <a:ea typeface="굴림" charset="-127"/>
              </a:defRPr>
            </a:lvl4pPr>
            <a:lvl5pPr marL="2057400" indent="-228600" defTabSz="800100" eaLnBrk="0" hangingPunct="0">
              <a:defRPr kumimoji="1">
                <a:solidFill>
                  <a:schemeClr val="tx1"/>
                </a:solidFill>
                <a:latin typeface="굴림" charset="-127"/>
                <a:ea typeface="굴림" charset="-127"/>
              </a:defRPr>
            </a:lvl5pPr>
            <a:lvl6pPr marL="2514600" indent="-228600" defTabSz="800100" eaLnBrk="0" fontAlgn="base" latinLnBrk="1" hangingPunct="0">
              <a:spcBef>
                <a:spcPct val="0"/>
              </a:spcBef>
              <a:spcAft>
                <a:spcPct val="0"/>
              </a:spcAft>
              <a:defRPr kumimoji="1">
                <a:solidFill>
                  <a:schemeClr val="tx1"/>
                </a:solidFill>
                <a:latin typeface="굴림" charset="-127"/>
                <a:ea typeface="굴림" charset="-127"/>
              </a:defRPr>
            </a:lvl6pPr>
            <a:lvl7pPr marL="2971800" indent="-228600" defTabSz="800100" eaLnBrk="0" fontAlgn="base" latinLnBrk="1" hangingPunct="0">
              <a:spcBef>
                <a:spcPct val="0"/>
              </a:spcBef>
              <a:spcAft>
                <a:spcPct val="0"/>
              </a:spcAft>
              <a:defRPr kumimoji="1">
                <a:solidFill>
                  <a:schemeClr val="tx1"/>
                </a:solidFill>
                <a:latin typeface="굴림" charset="-127"/>
                <a:ea typeface="굴림" charset="-127"/>
              </a:defRPr>
            </a:lvl7pPr>
            <a:lvl8pPr marL="3429000" indent="-228600" defTabSz="800100" eaLnBrk="0" fontAlgn="base" latinLnBrk="1" hangingPunct="0">
              <a:spcBef>
                <a:spcPct val="0"/>
              </a:spcBef>
              <a:spcAft>
                <a:spcPct val="0"/>
              </a:spcAft>
              <a:defRPr kumimoji="1">
                <a:solidFill>
                  <a:schemeClr val="tx1"/>
                </a:solidFill>
                <a:latin typeface="굴림" charset="-127"/>
                <a:ea typeface="굴림" charset="-127"/>
              </a:defRPr>
            </a:lvl8pPr>
            <a:lvl9pPr marL="3886200" indent="-228600" defTabSz="800100" eaLnBrk="0" fontAlgn="base" latinLnBrk="1" hangingPunct="0">
              <a:spcBef>
                <a:spcPct val="0"/>
              </a:spcBef>
              <a:spcAft>
                <a:spcPct val="0"/>
              </a:spcAft>
              <a:defRPr kumimoji="1">
                <a:solidFill>
                  <a:schemeClr val="tx1"/>
                </a:solidFill>
                <a:latin typeface="굴림" charset="-127"/>
                <a:ea typeface="굴림" charset="-127"/>
              </a:defRPr>
            </a:lvl9pPr>
          </a:lstStyle>
          <a:p>
            <a:pPr algn="r" eaLnBrk="1" hangingPunct="1"/>
            <a:r>
              <a:rPr kumimoji="0" lang="en-US" altLang="ko-KR" sz="2400" b="1" dirty="0" smtClean="0">
                <a:solidFill>
                  <a:schemeClr val="bg1"/>
                </a:solidFill>
                <a:latin typeface="맑은 고딕" pitchFamily="50" charset="-127"/>
                <a:ea typeface="맑은 고딕" pitchFamily="50" charset="-127"/>
              </a:rPr>
              <a:t>Cold-Storage – Preventive Measures</a:t>
            </a:r>
            <a:endParaRPr kumimoji="0" lang="en-US" altLang="ko-KR" sz="2400" b="1" dirty="0">
              <a:solidFill>
                <a:schemeClr val="bg1"/>
              </a:solidFill>
              <a:latin typeface="맑은 고딕" pitchFamily="50" charset="-127"/>
              <a:ea typeface="맑은 고딕" pitchFamily="50" charset="-127"/>
            </a:endParaRPr>
          </a:p>
        </p:txBody>
      </p:sp>
      <p:pic>
        <p:nvPicPr>
          <p:cNvPr id="25" name="Picture 3" descr="D:\Ruchit\Ruchit Docs\LocaniX\ppt-bg-inner-title-bar-bg.png"/>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381002" y="295569"/>
            <a:ext cx="2263775" cy="450262"/>
          </a:xfrm>
          <a:prstGeom prst="rect">
            <a:avLst/>
          </a:prstGeom>
          <a:noFill/>
          <a:extLst>
            <a:ext uri="{909E8E84-426E-40DD-AFC4-6F175D3DCCD1}">
              <a14:hiddenFill xmlns:a14="http://schemas.microsoft.com/office/drawing/2010/main" xmlns="">
                <a:solidFill>
                  <a:srgbClr val="FFFFFF"/>
                </a:solidFill>
              </a14:hiddenFill>
            </a:ext>
          </a:extLst>
        </p:spPr>
      </p:pic>
      <p:sp>
        <p:nvSpPr>
          <p:cNvPr id="26" name="Content Placeholder 1"/>
          <p:cNvSpPr>
            <a:spLocks noGrp="1"/>
          </p:cNvSpPr>
          <p:nvPr>
            <p:ph idx="1"/>
          </p:nvPr>
        </p:nvSpPr>
        <p:spPr>
          <a:xfrm>
            <a:off x="457200" y="1063277"/>
            <a:ext cx="8229600" cy="4813995"/>
          </a:xfrm>
        </p:spPr>
        <p:txBody>
          <a:bodyPr>
            <a:normAutofit/>
          </a:bodyPr>
          <a:lstStyle/>
          <a:p>
            <a:r>
              <a:rPr lang="en-IN" dirty="0" smtClean="0"/>
              <a:t>If units are disconnected or Temperature sensor is disconnected inside the Cold-storage, an alert can be raised on the server with actual time of disconnect.</a:t>
            </a:r>
          </a:p>
          <a:p>
            <a:r>
              <a:rPr lang="en-IN" dirty="0" smtClean="0"/>
              <a:t>Supervisors are immediately notified of any such event.</a:t>
            </a:r>
          </a:p>
          <a:p>
            <a:endParaRPr lang="en-IN" dirty="0"/>
          </a:p>
          <a:p>
            <a:endParaRPr lang="en-IN" dirty="0" smtClean="0"/>
          </a:p>
          <a:p>
            <a:endParaRPr lang="en-IN" dirty="0" smtClean="0"/>
          </a:p>
          <a:p>
            <a:endParaRPr lang="en-IN" dirty="0" smtClean="0"/>
          </a:p>
          <a:p>
            <a:endParaRPr lang="en-IN" dirty="0"/>
          </a:p>
        </p:txBody>
      </p:sp>
      <p:pic>
        <p:nvPicPr>
          <p:cNvPr id="2" name="Picture 1" descr="Screen Clipping"/>
          <p:cNvPicPr>
            <a:picLocks noChangeAspect="1"/>
          </p:cNvPicPr>
          <p:nvPr/>
        </p:nvPicPr>
        <p:blipFill>
          <a:blip r:embed="rId5">
            <a:extLst>
              <a:ext uri="{28A0092B-C50C-407E-A947-70E740481C1C}">
                <a14:useLocalDpi xmlns:a14="http://schemas.microsoft.com/office/drawing/2010/main" xmlns="" val="0"/>
              </a:ext>
            </a:extLst>
          </a:blip>
          <a:stretch>
            <a:fillRect/>
          </a:stretch>
        </p:blipFill>
        <p:spPr>
          <a:xfrm>
            <a:off x="1115616" y="4437112"/>
            <a:ext cx="6593870" cy="648072"/>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xmlns="" val="2840333267"/>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4" descr="D:\Ruchit\Ruchit Docs\LocaniX\Logos\locanix_png.png"/>
          <p:cNvPicPr>
            <a:picLocks noChangeAspect="1" noChangeArrowheads="1"/>
          </p:cNvPicPr>
          <p:nvPr/>
        </p:nvPicPr>
        <p:blipFill>
          <a:blip r:embed="rId2" cstate="print">
            <a:extLst>
              <a:ext uri="{BEBA8EAE-BF5A-486C-A8C5-ECC9F3942E4B}">
                <a14:imgProps xmlns:a14="http://schemas.microsoft.com/office/drawing/2010/main" xmlns="">
                  <a14:imgLayer r:embed="rId3">
                    <a14:imgEffect>
                      <a14:artisticPhotocopy trans="35000" detail="9"/>
                    </a14:imgEffect>
                  </a14:imgLayer>
                </a14:imgProps>
              </a:ext>
              <a:ext uri="{28A0092B-C50C-407E-A947-70E740481C1C}">
                <a14:useLocalDpi xmlns:a14="http://schemas.microsoft.com/office/drawing/2010/main" xmlns="" val="0"/>
              </a:ext>
            </a:extLst>
          </a:blip>
          <a:stretch>
            <a:fillRect/>
          </a:stretch>
        </p:blipFill>
        <p:spPr bwMode="auto">
          <a:xfrm>
            <a:off x="6781800" y="6090160"/>
            <a:ext cx="2315173" cy="761881"/>
          </a:xfrm>
          <a:prstGeom prst="rect">
            <a:avLst/>
          </a:prstGeom>
          <a:noFill/>
          <a:ln>
            <a:noFill/>
          </a:ln>
        </p:spPr>
      </p:pic>
      <p:pic>
        <p:nvPicPr>
          <p:cNvPr id="25" name="Picture 3" descr="D:\Ruchit\Ruchit Docs\LocaniX\ppt-bg-inner-title-bar-bg.png"/>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381002" y="295569"/>
            <a:ext cx="2263775" cy="450262"/>
          </a:xfrm>
          <a:prstGeom prst="rect">
            <a:avLst/>
          </a:prstGeom>
          <a:noFill/>
          <a:extLst>
            <a:ext uri="{909E8E84-426E-40DD-AFC4-6F175D3DCCD1}">
              <a14:hiddenFill xmlns:a14="http://schemas.microsoft.com/office/drawing/2010/main" xmlns="">
                <a:solidFill>
                  <a:srgbClr val="FFFFFF"/>
                </a:solidFill>
              </a14:hiddenFill>
            </a:ext>
          </a:extLst>
        </p:spPr>
      </p:pic>
      <p:sp>
        <p:nvSpPr>
          <p:cNvPr id="26" name="Content Placeholder 1"/>
          <p:cNvSpPr>
            <a:spLocks noGrp="1"/>
          </p:cNvSpPr>
          <p:nvPr>
            <p:ph idx="1"/>
          </p:nvPr>
        </p:nvSpPr>
        <p:spPr>
          <a:xfrm>
            <a:off x="457200" y="1063277"/>
            <a:ext cx="8229600" cy="4813995"/>
          </a:xfrm>
        </p:spPr>
        <p:txBody>
          <a:bodyPr>
            <a:normAutofit/>
          </a:bodyPr>
          <a:lstStyle/>
          <a:p>
            <a:r>
              <a:rPr lang="en-IN" dirty="0" smtClean="0"/>
              <a:t>For Ex: This screen shows all vehicles in 300 Km. proximity of the ABU ROAD Cold-storage.</a:t>
            </a:r>
          </a:p>
          <a:p>
            <a:endParaRPr lang="en-IN" dirty="0"/>
          </a:p>
          <a:p>
            <a:endParaRPr lang="en-IN" dirty="0" smtClean="0"/>
          </a:p>
          <a:p>
            <a:endParaRPr lang="en-IN" dirty="0" smtClean="0"/>
          </a:p>
          <a:p>
            <a:endParaRPr lang="en-IN" dirty="0" smtClean="0"/>
          </a:p>
          <a:p>
            <a:endParaRPr lang="en-IN" dirty="0"/>
          </a:p>
        </p:txBody>
      </p:sp>
      <p:pic>
        <p:nvPicPr>
          <p:cNvPr id="2" name="Picture 1" descr="Screen Clipping"/>
          <p:cNvPicPr>
            <a:picLocks noChangeAspect="1"/>
          </p:cNvPicPr>
          <p:nvPr/>
        </p:nvPicPr>
        <p:blipFill>
          <a:blip r:embed="rId5">
            <a:extLst>
              <a:ext uri="{28A0092B-C50C-407E-A947-70E740481C1C}">
                <a14:useLocalDpi xmlns:a14="http://schemas.microsoft.com/office/drawing/2010/main" xmlns="" val="0"/>
              </a:ext>
            </a:extLst>
          </a:blip>
          <a:stretch>
            <a:fillRect/>
          </a:stretch>
        </p:blipFill>
        <p:spPr>
          <a:xfrm>
            <a:off x="1403648" y="2276872"/>
            <a:ext cx="6624736" cy="4316215"/>
          </a:xfrm>
          <a:prstGeom prst="rect">
            <a:avLst/>
          </a:prstGeom>
          <a:ln>
            <a:noFill/>
          </a:ln>
          <a:effectLst>
            <a:outerShdw blurRad="292100" dist="139700" dir="2700000" algn="tl" rotWithShape="0">
              <a:srgbClr val="333333">
                <a:alpha val="65000"/>
              </a:srgbClr>
            </a:outerShdw>
          </a:effectLst>
        </p:spPr>
      </p:pic>
      <p:sp>
        <p:nvSpPr>
          <p:cNvPr id="4" name="Text Box 3"/>
          <p:cNvSpPr txBox="1">
            <a:spLocks noChangeArrowheads="1"/>
          </p:cNvSpPr>
          <p:nvPr/>
        </p:nvSpPr>
        <p:spPr bwMode="auto">
          <a:xfrm>
            <a:off x="1187624" y="295569"/>
            <a:ext cx="7956379" cy="450263"/>
          </a:xfrm>
          <a:prstGeom prst="rect">
            <a:avLst/>
          </a:prstGeom>
          <a:solidFill>
            <a:srgbClr val="0068B5"/>
          </a:solidFill>
          <a:ln>
            <a:noFill/>
          </a:ln>
          <a:extLst/>
        </p:spPr>
        <p:txBody>
          <a:bodyPr wrap="square" lIns="80147" tIns="40074" rIns="80147" bIns="40074" anchor="ctr">
            <a:spAutoFit/>
          </a:bodyPr>
          <a:lstStyle>
            <a:lvl1pPr marL="228600" indent="-228600" defTabSz="800100" eaLnBrk="0" hangingPunct="0">
              <a:defRPr kumimoji="1">
                <a:solidFill>
                  <a:schemeClr val="tx1"/>
                </a:solidFill>
                <a:latin typeface="굴림" charset="-127"/>
                <a:ea typeface="굴림" charset="-127"/>
              </a:defRPr>
            </a:lvl1pPr>
            <a:lvl2pPr marL="742950" indent="-285750" defTabSz="800100" eaLnBrk="0" hangingPunct="0">
              <a:defRPr kumimoji="1">
                <a:solidFill>
                  <a:schemeClr val="tx1"/>
                </a:solidFill>
                <a:latin typeface="굴림" charset="-127"/>
                <a:ea typeface="굴림" charset="-127"/>
              </a:defRPr>
            </a:lvl2pPr>
            <a:lvl3pPr marL="1143000" indent="-228600" defTabSz="800100" eaLnBrk="0" hangingPunct="0">
              <a:defRPr kumimoji="1">
                <a:solidFill>
                  <a:schemeClr val="tx1"/>
                </a:solidFill>
                <a:latin typeface="굴림" charset="-127"/>
                <a:ea typeface="굴림" charset="-127"/>
              </a:defRPr>
            </a:lvl3pPr>
            <a:lvl4pPr marL="1600200" indent="-228600" defTabSz="800100" eaLnBrk="0" hangingPunct="0">
              <a:defRPr kumimoji="1">
                <a:solidFill>
                  <a:schemeClr val="tx1"/>
                </a:solidFill>
                <a:latin typeface="굴림" charset="-127"/>
                <a:ea typeface="굴림" charset="-127"/>
              </a:defRPr>
            </a:lvl4pPr>
            <a:lvl5pPr marL="2057400" indent="-228600" defTabSz="800100" eaLnBrk="0" hangingPunct="0">
              <a:defRPr kumimoji="1">
                <a:solidFill>
                  <a:schemeClr val="tx1"/>
                </a:solidFill>
                <a:latin typeface="굴림" charset="-127"/>
                <a:ea typeface="굴림" charset="-127"/>
              </a:defRPr>
            </a:lvl5pPr>
            <a:lvl6pPr marL="2514600" indent="-228600" defTabSz="800100" eaLnBrk="0" fontAlgn="base" latinLnBrk="1" hangingPunct="0">
              <a:spcBef>
                <a:spcPct val="0"/>
              </a:spcBef>
              <a:spcAft>
                <a:spcPct val="0"/>
              </a:spcAft>
              <a:defRPr kumimoji="1">
                <a:solidFill>
                  <a:schemeClr val="tx1"/>
                </a:solidFill>
                <a:latin typeface="굴림" charset="-127"/>
                <a:ea typeface="굴림" charset="-127"/>
              </a:defRPr>
            </a:lvl6pPr>
            <a:lvl7pPr marL="2971800" indent="-228600" defTabSz="800100" eaLnBrk="0" fontAlgn="base" latinLnBrk="1" hangingPunct="0">
              <a:spcBef>
                <a:spcPct val="0"/>
              </a:spcBef>
              <a:spcAft>
                <a:spcPct val="0"/>
              </a:spcAft>
              <a:defRPr kumimoji="1">
                <a:solidFill>
                  <a:schemeClr val="tx1"/>
                </a:solidFill>
                <a:latin typeface="굴림" charset="-127"/>
                <a:ea typeface="굴림" charset="-127"/>
              </a:defRPr>
            </a:lvl7pPr>
            <a:lvl8pPr marL="3429000" indent="-228600" defTabSz="800100" eaLnBrk="0" fontAlgn="base" latinLnBrk="1" hangingPunct="0">
              <a:spcBef>
                <a:spcPct val="0"/>
              </a:spcBef>
              <a:spcAft>
                <a:spcPct val="0"/>
              </a:spcAft>
              <a:defRPr kumimoji="1">
                <a:solidFill>
                  <a:schemeClr val="tx1"/>
                </a:solidFill>
                <a:latin typeface="굴림" charset="-127"/>
                <a:ea typeface="굴림" charset="-127"/>
              </a:defRPr>
            </a:lvl8pPr>
            <a:lvl9pPr marL="3886200" indent="-228600" defTabSz="800100" eaLnBrk="0" fontAlgn="base" latinLnBrk="1" hangingPunct="0">
              <a:spcBef>
                <a:spcPct val="0"/>
              </a:spcBef>
              <a:spcAft>
                <a:spcPct val="0"/>
              </a:spcAft>
              <a:defRPr kumimoji="1">
                <a:solidFill>
                  <a:schemeClr val="tx1"/>
                </a:solidFill>
                <a:latin typeface="굴림" charset="-127"/>
                <a:ea typeface="굴림" charset="-127"/>
              </a:defRPr>
            </a:lvl9pPr>
          </a:lstStyle>
          <a:p>
            <a:pPr algn="r" eaLnBrk="1" hangingPunct="1"/>
            <a:r>
              <a:rPr kumimoji="0" lang="en-US" altLang="ko-KR" sz="2400" b="1" dirty="0">
                <a:solidFill>
                  <a:schemeClr val="bg1"/>
                </a:solidFill>
                <a:latin typeface="맑은 고딕" pitchFamily="50" charset="-127"/>
                <a:ea typeface="맑은 고딕" pitchFamily="50" charset="-127"/>
              </a:rPr>
              <a:t>Cold-Storage – Advanced Supply Chain Management</a:t>
            </a:r>
          </a:p>
        </p:txBody>
      </p:sp>
    </p:spTree>
    <p:extLst>
      <p:ext uri="{BB962C8B-B14F-4D97-AF65-F5344CB8AC3E}">
        <p14:creationId xmlns:p14="http://schemas.microsoft.com/office/powerpoint/2010/main" xmlns="" val="3413730224"/>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4" descr="D:\Ruchit\Ruchit Docs\LocaniX\Logos\locanix_png.png"/>
          <p:cNvPicPr>
            <a:picLocks noChangeAspect="1" noChangeArrowheads="1"/>
          </p:cNvPicPr>
          <p:nvPr/>
        </p:nvPicPr>
        <p:blipFill>
          <a:blip r:embed="rId2" cstate="print">
            <a:extLst>
              <a:ext uri="{BEBA8EAE-BF5A-486C-A8C5-ECC9F3942E4B}">
                <a14:imgProps xmlns:a14="http://schemas.microsoft.com/office/drawing/2010/main" xmlns="">
                  <a14:imgLayer r:embed="rId3">
                    <a14:imgEffect>
                      <a14:artisticPhotocopy trans="35000" detail="9"/>
                    </a14:imgEffect>
                  </a14:imgLayer>
                </a14:imgProps>
              </a:ext>
              <a:ext uri="{28A0092B-C50C-407E-A947-70E740481C1C}">
                <a14:useLocalDpi xmlns:a14="http://schemas.microsoft.com/office/drawing/2010/main" xmlns="" val="0"/>
              </a:ext>
            </a:extLst>
          </a:blip>
          <a:stretch>
            <a:fillRect/>
          </a:stretch>
        </p:blipFill>
        <p:spPr bwMode="auto">
          <a:xfrm>
            <a:off x="6781800" y="6090160"/>
            <a:ext cx="2315173" cy="761881"/>
          </a:xfrm>
          <a:prstGeom prst="rect">
            <a:avLst/>
          </a:prstGeom>
          <a:noFill/>
          <a:ln>
            <a:noFill/>
          </a:ln>
        </p:spPr>
      </p:pic>
      <p:pic>
        <p:nvPicPr>
          <p:cNvPr id="6" name="Picture 3" descr="D:\Ruchit\Ruchit Docs\LocaniX\ppt-bg-inner-title-bar-bg.png"/>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381002" y="295569"/>
            <a:ext cx="2263775" cy="450262"/>
          </a:xfrm>
          <a:prstGeom prst="rect">
            <a:avLst/>
          </a:prstGeom>
          <a:noFill/>
          <a:extLst>
            <a:ext uri="{909E8E84-426E-40DD-AFC4-6F175D3DCCD1}">
              <a14:hiddenFill xmlns:a14="http://schemas.microsoft.com/office/drawing/2010/main" xmlns="">
                <a:solidFill>
                  <a:srgbClr val="FFFFFF"/>
                </a:solidFill>
              </a14:hiddenFill>
            </a:ext>
          </a:extLst>
        </p:spPr>
      </p:pic>
      <p:pic>
        <p:nvPicPr>
          <p:cNvPr id="7" name="Picture 6" descr="C:\Users\Ruchit\AppData\Local\Microsoft\Windows\Temporary Internet Files\Content.Word\image.png"/>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588135" y="1124744"/>
            <a:ext cx="1778508" cy="2804468"/>
          </a:xfrm>
          <a:prstGeom prst="rect">
            <a:avLst/>
          </a:prstGeom>
          <a:ln>
            <a:noFill/>
          </a:ln>
          <a:effectLst>
            <a:outerShdw blurRad="292100" dist="139700" dir="2700000" algn="tl" rotWithShape="0">
              <a:srgbClr val="333333">
                <a:alpha val="65000"/>
              </a:srgbClr>
            </a:outerShdw>
          </a:effectLst>
        </p:spPr>
      </p:pic>
      <p:pic>
        <p:nvPicPr>
          <p:cNvPr id="8" name="Picture 7" descr="C:\Users\Ruchit\AppData\Local\Microsoft\Windows\Temporary Internet Files\Content.Word\photo.png"/>
          <p:cNvPicPr/>
          <p:nvPr/>
        </p:nvPicPr>
        <p:blipFill>
          <a:blip r:embed="rId6" cstate="print">
            <a:extLst>
              <a:ext uri="{28A0092B-C50C-407E-A947-70E740481C1C}">
                <a14:useLocalDpi xmlns:a14="http://schemas.microsoft.com/office/drawing/2010/main" xmlns="" val="0"/>
              </a:ext>
            </a:extLst>
          </a:blip>
          <a:srcRect/>
          <a:stretch>
            <a:fillRect/>
          </a:stretch>
        </p:blipFill>
        <p:spPr bwMode="auto">
          <a:xfrm>
            <a:off x="2651209" y="1128588"/>
            <a:ext cx="1778508" cy="2804468"/>
          </a:xfrm>
          <a:prstGeom prst="rect">
            <a:avLst/>
          </a:prstGeom>
          <a:ln>
            <a:noFill/>
          </a:ln>
          <a:effectLst>
            <a:outerShdw blurRad="292100" dist="139700" dir="2700000" algn="tl" rotWithShape="0">
              <a:srgbClr val="333333">
                <a:alpha val="65000"/>
              </a:srgbClr>
            </a:outerShdw>
          </a:effectLst>
        </p:spPr>
      </p:pic>
      <p:pic>
        <p:nvPicPr>
          <p:cNvPr id="9" name="Picture 8" descr="C:\Users\Ruchit\AppData\Local\Microsoft\Windows\Temporary Internet Files\Content.Word\image.png"/>
          <p:cNvPicPr/>
          <p:nvPr/>
        </p:nvPicPr>
        <p:blipFill>
          <a:blip r:embed="rId7" cstate="print">
            <a:extLst>
              <a:ext uri="{28A0092B-C50C-407E-A947-70E740481C1C}">
                <a14:useLocalDpi xmlns:a14="http://schemas.microsoft.com/office/drawing/2010/main" xmlns="" val="0"/>
              </a:ext>
            </a:extLst>
          </a:blip>
          <a:srcRect/>
          <a:stretch>
            <a:fillRect/>
          </a:stretch>
        </p:blipFill>
        <p:spPr bwMode="auto">
          <a:xfrm>
            <a:off x="4714283" y="1124744"/>
            <a:ext cx="1778508" cy="2804468"/>
          </a:xfrm>
          <a:prstGeom prst="rect">
            <a:avLst/>
          </a:prstGeom>
          <a:ln>
            <a:noFill/>
          </a:ln>
          <a:effectLst>
            <a:outerShdw blurRad="292100" dist="139700" dir="2700000" algn="tl" rotWithShape="0">
              <a:srgbClr val="333333">
                <a:alpha val="65000"/>
              </a:srgbClr>
            </a:outerShdw>
          </a:effectLst>
        </p:spPr>
      </p:pic>
      <p:pic>
        <p:nvPicPr>
          <p:cNvPr id="10" name="Picture 9" descr="C:\Users\Ruchit\AppData\Local\Microsoft\Windows\Temporary Internet Files\Content.Word\image.png"/>
          <p:cNvPicPr/>
          <p:nvPr/>
        </p:nvPicPr>
        <p:blipFill>
          <a:blip r:embed="rId8" cstate="print">
            <a:extLst>
              <a:ext uri="{28A0092B-C50C-407E-A947-70E740481C1C}">
                <a14:useLocalDpi xmlns:a14="http://schemas.microsoft.com/office/drawing/2010/main" xmlns="" val="0"/>
              </a:ext>
            </a:extLst>
          </a:blip>
          <a:srcRect/>
          <a:stretch>
            <a:fillRect/>
          </a:stretch>
        </p:blipFill>
        <p:spPr bwMode="auto">
          <a:xfrm>
            <a:off x="6777357" y="1124744"/>
            <a:ext cx="1778508" cy="2804468"/>
          </a:xfrm>
          <a:prstGeom prst="rect">
            <a:avLst/>
          </a:prstGeom>
          <a:ln>
            <a:noFill/>
          </a:ln>
          <a:effectLst>
            <a:outerShdw blurRad="292100" dist="139700" dir="2700000" algn="tl" rotWithShape="0">
              <a:srgbClr val="333333">
                <a:alpha val="65000"/>
              </a:srgbClr>
            </a:outerShdw>
          </a:effectLst>
        </p:spPr>
      </p:pic>
      <p:sp>
        <p:nvSpPr>
          <p:cNvPr id="2" name="TextBox 1"/>
          <p:cNvSpPr txBox="1"/>
          <p:nvPr/>
        </p:nvSpPr>
        <p:spPr>
          <a:xfrm>
            <a:off x="971600" y="4315812"/>
            <a:ext cx="7304006" cy="1938992"/>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pPr marL="285750" indent="-285750">
              <a:buFont typeface="Wingdings" panose="05000000000000000000" pitchFamily="2" charset="2"/>
              <a:buChar char="Ø"/>
            </a:pPr>
            <a:r>
              <a:rPr lang="en-IN" sz="2400" dirty="0" smtClean="0"/>
              <a:t>Locanix FMS operates out of enterprise grade cloud infrastructure</a:t>
            </a:r>
          </a:p>
          <a:p>
            <a:pPr marL="285750" indent="-285750">
              <a:buFont typeface="Wingdings" panose="05000000000000000000" pitchFamily="2" charset="2"/>
              <a:buChar char="Ø"/>
            </a:pPr>
            <a:r>
              <a:rPr lang="en-IN" sz="2400" dirty="0" smtClean="0"/>
              <a:t>Reach out to your Cold-storages from any internet connected device</a:t>
            </a:r>
          </a:p>
          <a:p>
            <a:pPr marL="285750" indent="-285750">
              <a:buFont typeface="Wingdings" panose="05000000000000000000" pitchFamily="2" charset="2"/>
              <a:buChar char="Ø"/>
            </a:pPr>
            <a:r>
              <a:rPr lang="en-IN" sz="2400" dirty="0" smtClean="0"/>
              <a:t>No need to install any software anywhere </a:t>
            </a:r>
            <a:endParaRPr lang="en-IN" sz="2400" dirty="0"/>
          </a:p>
        </p:txBody>
      </p:sp>
      <p:sp>
        <p:nvSpPr>
          <p:cNvPr id="4" name="Text Box 3"/>
          <p:cNvSpPr txBox="1">
            <a:spLocks noChangeArrowheads="1"/>
          </p:cNvSpPr>
          <p:nvPr/>
        </p:nvSpPr>
        <p:spPr bwMode="auto">
          <a:xfrm>
            <a:off x="1187624" y="295569"/>
            <a:ext cx="7956379" cy="450263"/>
          </a:xfrm>
          <a:prstGeom prst="rect">
            <a:avLst/>
          </a:prstGeom>
          <a:solidFill>
            <a:srgbClr val="0068B5"/>
          </a:solidFill>
          <a:ln>
            <a:noFill/>
          </a:ln>
          <a:extLst/>
        </p:spPr>
        <p:txBody>
          <a:bodyPr wrap="square" lIns="80147" tIns="40074" rIns="80147" bIns="40074" anchor="ctr">
            <a:spAutoFit/>
          </a:bodyPr>
          <a:lstStyle>
            <a:lvl1pPr marL="228600" indent="-228600" defTabSz="800100" eaLnBrk="0" hangingPunct="0">
              <a:defRPr kumimoji="1">
                <a:solidFill>
                  <a:schemeClr val="tx1"/>
                </a:solidFill>
                <a:latin typeface="굴림" charset="-127"/>
                <a:ea typeface="굴림" charset="-127"/>
              </a:defRPr>
            </a:lvl1pPr>
            <a:lvl2pPr marL="742950" indent="-285750" defTabSz="800100" eaLnBrk="0" hangingPunct="0">
              <a:defRPr kumimoji="1">
                <a:solidFill>
                  <a:schemeClr val="tx1"/>
                </a:solidFill>
                <a:latin typeface="굴림" charset="-127"/>
                <a:ea typeface="굴림" charset="-127"/>
              </a:defRPr>
            </a:lvl2pPr>
            <a:lvl3pPr marL="1143000" indent="-228600" defTabSz="800100" eaLnBrk="0" hangingPunct="0">
              <a:defRPr kumimoji="1">
                <a:solidFill>
                  <a:schemeClr val="tx1"/>
                </a:solidFill>
                <a:latin typeface="굴림" charset="-127"/>
                <a:ea typeface="굴림" charset="-127"/>
              </a:defRPr>
            </a:lvl3pPr>
            <a:lvl4pPr marL="1600200" indent="-228600" defTabSz="800100" eaLnBrk="0" hangingPunct="0">
              <a:defRPr kumimoji="1">
                <a:solidFill>
                  <a:schemeClr val="tx1"/>
                </a:solidFill>
                <a:latin typeface="굴림" charset="-127"/>
                <a:ea typeface="굴림" charset="-127"/>
              </a:defRPr>
            </a:lvl4pPr>
            <a:lvl5pPr marL="2057400" indent="-228600" defTabSz="800100" eaLnBrk="0" hangingPunct="0">
              <a:defRPr kumimoji="1">
                <a:solidFill>
                  <a:schemeClr val="tx1"/>
                </a:solidFill>
                <a:latin typeface="굴림" charset="-127"/>
                <a:ea typeface="굴림" charset="-127"/>
              </a:defRPr>
            </a:lvl5pPr>
            <a:lvl6pPr marL="2514600" indent="-228600" defTabSz="800100" eaLnBrk="0" fontAlgn="base" latinLnBrk="1" hangingPunct="0">
              <a:spcBef>
                <a:spcPct val="0"/>
              </a:spcBef>
              <a:spcAft>
                <a:spcPct val="0"/>
              </a:spcAft>
              <a:defRPr kumimoji="1">
                <a:solidFill>
                  <a:schemeClr val="tx1"/>
                </a:solidFill>
                <a:latin typeface="굴림" charset="-127"/>
                <a:ea typeface="굴림" charset="-127"/>
              </a:defRPr>
            </a:lvl6pPr>
            <a:lvl7pPr marL="2971800" indent="-228600" defTabSz="800100" eaLnBrk="0" fontAlgn="base" latinLnBrk="1" hangingPunct="0">
              <a:spcBef>
                <a:spcPct val="0"/>
              </a:spcBef>
              <a:spcAft>
                <a:spcPct val="0"/>
              </a:spcAft>
              <a:defRPr kumimoji="1">
                <a:solidFill>
                  <a:schemeClr val="tx1"/>
                </a:solidFill>
                <a:latin typeface="굴림" charset="-127"/>
                <a:ea typeface="굴림" charset="-127"/>
              </a:defRPr>
            </a:lvl7pPr>
            <a:lvl8pPr marL="3429000" indent="-228600" defTabSz="800100" eaLnBrk="0" fontAlgn="base" latinLnBrk="1" hangingPunct="0">
              <a:spcBef>
                <a:spcPct val="0"/>
              </a:spcBef>
              <a:spcAft>
                <a:spcPct val="0"/>
              </a:spcAft>
              <a:defRPr kumimoji="1">
                <a:solidFill>
                  <a:schemeClr val="tx1"/>
                </a:solidFill>
                <a:latin typeface="굴림" charset="-127"/>
                <a:ea typeface="굴림" charset="-127"/>
              </a:defRPr>
            </a:lvl8pPr>
            <a:lvl9pPr marL="3886200" indent="-228600" defTabSz="800100" eaLnBrk="0" fontAlgn="base" latinLnBrk="1" hangingPunct="0">
              <a:spcBef>
                <a:spcPct val="0"/>
              </a:spcBef>
              <a:spcAft>
                <a:spcPct val="0"/>
              </a:spcAft>
              <a:defRPr kumimoji="1">
                <a:solidFill>
                  <a:schemeClr val="tx1"/>
                </a:solidFill>
                <a:latin typeface="굴림" charset="-127"/>
                <a:ea typeface="굴림" charset="-127"/>
              </a:defRPr>
            </a:lvl9pPr>
          </a:lstStyle>
          <a:p>
            <a:pPr algn="r" eaLnBrk="1" hangingPunct="1"/>
            <a:r>
              <a:rPr kumimoji="0" lang="en-US" altLang="ko-KR" sz="2400" b="1" dirty="0">
                <a:solidFill>
                  <a:schemeClr val="bg1"/>
                </a:solidFill>
                <a:latin typeface="맑은 고딕" pitchFamily="50" charset="-127"/>
                <a:ea typeface="맑은 고딕" pitchFamily="50" charset="-127"/>
              </a:rPr>
              <a:t>Cold-Storage – Advanced Supply Chain Management</a:t>
            </a:r>
          </a:p>
        </p:txBody>
      </p:sp>
    </p:spTree>
    <p:extLst>
      <p:ext uri="{BB962C8B-B14F-4D97-AF65-F5344CB8AC3E}">
        <p14:creationId xmlns:p14="http://schemas.microsoft.com/office/powerpoint/2010/main" xmlns="" val="2158384846"/>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4" descr="D:\Ruchit\Ruchit Docs\LocaniX\Logos\locanix_png.png"/>
          <p:cNvPicPr>
            <a:picLocks noChangeAspect="1" noChangeArrowheads="1"/>
          </p:cNvPicPr>
          <p:nvPr/>
        </p:nvPicPr>
        <p:blipFill>
          <a:blip r:embed="rId2" cstate="print">
            <a:extLst>
              <a:ext uri="{BEBA8EAE-BF5A-486C-A8C5-ECC9F3942E4B}">
                <a14:imgProps xmlns:a14="http://schemas.microsoft.com/office/drawing/2010/main" xmlns="">
                  <a14:imgLayer r:embed="rId3">
                    <a14:imgEffect>
                      <a14:artisticPhotocopy trans="35000" detail="9"/>
                    </a14:imgEffect>
                  </a14:imgLayer>
                </a14:imgProps>
              </a:ext>
              <a:ext uri="{28A0092B-C50C-407E-A947-70E740481C1C}">
                <a14:useLocalDpi xmlns:a14="http://schemas.microsoft.com/office/drawing/2010/main" xmlns="" val="0"/>
              </a:ext>
            </a:extLst>
          </a:blip>
          <a:stretch>
            <a:fillRect/>
          </a:stretch>
        </p:blipFill>
        <p:spPr bwMode="auto">
          <a:xfrm>
            <a:off x="6781800" y="6090160"/>
            <a:ext cx="2315173" cy="761881"/>
          </a:xfrm>
          <a:prstGeom prst="rect">
            <a:avLst/>
          </a:prstGeom>
          <a:noFill/>
          <a:ln>
            <a:noFill/>
          </a:ln>
        </p:spPr>
      </p:pic>
      <p:sp>
        <p:nvSpPr>
          <p:cNvPr id="6" name="Content Placeholder 1"/>
          <p:cNvSpPr>
            <a:spLocks noGrp="1"/>
          </p:cNvSpPr>
          <p:nvPr>
            <p:ph idx="1"/>
          </p:nvPr>
        </p:nvSpPr>
        <p:spPr>
          <a:xfrm>
            <a:off x="457200" y="1063277"/>
            <a:ext cx="8229600" cy="4813995"/>
          </a:xfrm>
        </p:spPr>
        <p:txBody>
          <a:bodyPr>
            <a:normAutofit fontScale="92500" lnSpcReduction="10000"/>
          </a:bodyPr>
          <a:lstStyle/>
          <a:p>
            <a:pPr lvl="0"/>
            <a:r>
              <a:rPr lang="en-IN" dirty="0" smtClean="0"/>
              <a:t>Automatic report </a:t>
            </a:r>
            <a:r>
              <a:rPr lang="en-IN" dirty="0"/>
              <a:t>generation and delivery </a:t>
            </a:r>
            <a:r>
              <a:rPr lang="en-IN" dirty="0" smtClean="0"/>
              <a:t>of Reports will significantly boost </a:t>
            </a:r>
            <a:r>
              <a:rPr lang="en-IN" dirty="0"/>
              <a:t>the productivity of your </a:t>
            </a:r>
            <a:r>
              <a:rPr lang="en-IN" dirty="0" smtClean="0"/>
              <a:t>supply chain management </a:t>
            </a:r>
            <a:r>
              <a:rPr lang="en-IN" dirty="0"/>
              <a:t>staff and let them focus on more important matters at work then just downloading reports</a:t>
            </a:r>
            <a:r>
              <a:rPr lang="en-IN" dirty="0" smtClean="0"/>
              <a:t>.</a:t>
            </a:r>
          </a:p>
          <a:p>
            <a:r>
              <a:rPr lang="en-IN" dirty="0"/>
              <a:t>All reports automatically delivered to Email Inbox every day based on prescribed delivery schedule. </a:t>
            </a:r>
          </a:p>
          <a:p>
            <a:r>
              <a:rPr lang="en-IN" dirty="0"/>
              <a:t>Excel, PDF, HTML, Graph Reports</a:t>
            </a:r>
          </a:p>
          <a:p>
            <a:r>
              <a:rPr lang="en-IN" b="1" dirty="0" smtClean="0"/>
              <a:t>“Sealed-Reports”</a:t>
            </a:r>
            <a:r>
              <a:rPr lang="en-IN" dirty="0" smtClean="0"/>
              <a:t> </a:t>
            </a:r>
            <a:r>
              <a:rPr lang="en-IN" dirty="0"/>
              <a:t>– Once generated can not be altered or changed</a:t>
            </a:r>
          </a:p>
          <a:p>
            <a:pPr lvl="0"/>
            <a:endParaRPr lang="en-IN" dirty="0" smtClean="0"/>
          </a:p>
          <a:p>
            <a:pPr lvl="0"/>
            <a:endParaRPr lang="en-IN" dirty="0"/>
          </a:p>
          <a:p>
            <a:pPr lvl="0"/>
            <a:endParaRPr lang="en-IN" dirty="0"/>
          </a:p>
        </p:txBody>
      </p:sp>
      <p:pic>
        <p:nvPicPr>
          <p:cNvPr id="7" name="Picture 3" descr="D:\Ruchit\Ruchit Docs\LocaniX\ppt-bg-inner-title-bar-bg.png"/>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381002" y="295569"/>
            <a:ext cx="2263775" cy="450262"/>
          </a:xfrm>
          <a:prstGeom prst="rect">
            <a:avLst/>
          </a:prstGeom>
          <a:noFill/>
          <a:extLst>
            <a:ext uri="{909E8E84-426E-40DD-AFC4-6F175D3DCCD1}">
              <a14:hiddenFill xmlns:a14="http://schemas.microsoft.com/office/drawing/2010/main" xmlns="">
                <a:solidFill>
                  <a:srgbClr val="FFFFFF"/>
                </a:solidFill>
              </a14:hiddenFill>
            </a:ext>
          </a:extLst>
        </p:spPr>
      </p:pic>
      <p:sp>
        <p:nvSpPr>
          <p:cNvPr id="4" name="Text Box 3"/>
          <p:cNvSpPr txBox="1">
            <a:spLocks noChangeArrowheads="1"/>
          </p:cNvSpPr>
          <p:nvPr/>
        </p:nvSpPr>
        <p:spPr bwMode="auto">
          <a:xfrm>
            <a:off x="755576" y="295569"/>
            <a:ext cx="8388427" cy="450263"/>
          </a:xfrm>
          <a:prstGeom prst="rect">
            <a:avLst/>
          </a:prstGeom>
          <a:solidFill>
            <a:srgbClr val="0068B5"/>
          </a:solidFill>
          <a:ln>
            <a:noFill/>
          </a:ln>
          <a:extLst/>
        </p:spPr>
        <p:txBody>
          <a:bodyPr wrap="square" lIns="80147" tIns="40074" rIns="80147" bIns="40074" anchor="ctr">
            <a:spAutoFit/>
          </a:bodyPr>
          <a:lstStyle>
            <a:lvl1pPr marL="228600" indent="-228600" defTabSz="800100" eaLnBrk="0" hangingPunct="0">
              <a:defRPr kumimoji="1">
                <a:solidFill>
                  <a:schemeClr val="tx1"/>
                </a:solidFill>
                <a:latin typeface="굴림" charset="-127"/>
                <a:ea typeface="굴림" charset="-127"/>
              </a:defRPr>
            </a:lvl1pPr>
            <a:lvl2pPr marL="742950" indent="-285750" defTabSz="800100" eaLnBrk="0" hangingPunct="0">
              <a:defRPr kumimoji="1">
                <a:solidFill>
                  <a:schemeClr val="tx1"/>
                </a:solidFill>
                <a:latin typeface="굴림" charset="-127"/>
                <a:ea typeface="굴림" charset="-127"/>
              </a:defRPr>
            </a:lvl2pPr>
            <a:lvl3pPr marL="1143000" indent="-228600" defTabSz="800100" eaLnBrk="0" hangingPunct="0">
              <a:defRPr kumimoji="1">
                <a:solidFill>
                  <a:schemeClr val="tx1"/>
                </a:solidFill>
                <a:latin typeface="굴림" charset="-127"/>
                <a:ea typeface="굴림" charset="-127"/>
              </a:defRPr>
            </a:lvl3pPr>
            <a:lvl4pPr marL="1600200" indent="-228600" defTabSz="800100" eaLnBrk="0" hangingPunct="0">
              <a:defRPr kumimoji="1">
                <a:solidFill>
                  <a:schemeClr val="tx1"/>
                </a:solidFill>
                <a:latin typeface="굴림" charset="-127"/>
                <a:ea typeface="굴림" charset="-127"/>
              </a:defRPr>
            </a:lvl4pPr>
            <a:lvl5pPr marL="2057400" indent="-228600" defTabSz="800100" eaLnBrk="0" hangingPunct="0">
              <a:defRPr kumimoji="1">
                <a:solidFill>
                  <a:schemeClr val="tx1"/>
                </a:solidFill>
                <a:latin typeface="굴림" charset="-127"/>
                <a:ea typeface="굴림" charset="-127"/>
              </a:defRPr>
            </a:lvl5pPr>
            <a:lvl6pPr marL="2514600" indent="-228600" defTabSz="800100" eaLnBrk="0" fontAlgn="base" latinLnBrk="1" hangingPunct="0">
              <a:spcBef>
                <a:spcPct val="0"/>
              </a:spcBef>
              <a:spcAft>
                <a:spcPct val="0"/>
              </a:spcAft>
              <a:defRPr kumimoji="1">
                <a:solidFill>
                  <a:schemeClr val="tx1"/>
                </a:solidFill>
                <a:latin typeface="굴림" charset="-127"/>
                <a:ea typeface="굴림" charset="-127"/>
              </a:defRPr>
            </a:lvl6pPr>
            <a:lvl7pPr marL="2971800" indent="-228600" defTabSz="800100" eaLnBrk="0" fontAlgn="base" latinLnBrk="1" hangingPunct="0">
              <a:spcBef>
                <a:spcPct val="0"/>
              </a:spcBef>
              <a:spcAft>
                <a:spcPct val="0"/>
              </a:spcAft>
              <a:defRPr kumimoji="1">
                <a:solidFill>
                  <a:schemeClr val="tx1"/>
                </a:solidFill>
                <a:latin typeface="굴림" charset="-127"/>
                <a:ea typeface="굴림" charset="-127"/>
              </a:defRPr>
            </a:lvl7pPr>
            <a:lvl8pPr marL="3429000" indent="-228600" defTabSz="800100" eaLnBrk="0" fontAlgn="base" latinLnBrk="1" hangingPunct="0">
              <a:spcBef>
                <a:spcPct val="0"/>
              </a:spcBef>
              <a:spcAft>
                <a:spcPct val="0"/>
              </a:spcAft>
              <a:defRPr kumimoji="1">
                <a:solidFill>
                  <a:schemeClr val="tx1"/>
                </a:solidFill>
                <a:latin typeface="굴림" charset="-127"/>
                <a:ea typeface="굴림" charset="-127"/>
              </a:defRPr>
            </a:lvl8pPr>
            <a:lvl9pPr marL="3886200" indent="-228600" defTabSz="800100" eaLnBrk="0" fontAlgn="base" latinLnBrk="1" hangingPunct="0">
              <a:spcBef>
                <a:spcPct val="0"/>
              </a:spcBef>
              <a:spcAft>
                <a:spcPct val="0"/>
              </a:spcAft>
              <a:defRPr kumimoji="1">
                <a:solidFill>
                  <a:schemeClr val="tx1"/>
                </a:solidFill>
                <a:latin typeface="굴림" charset="-127"/>
                <a:ea typeface="굴림" charset="-127"/>
              </a:defRPr>
            </a:lvl9pPr>
          </a:lstStyle>
          <a:p>
            <a:pPr algn="r" eaLnBrk="1" hangingPunct="1"/>
            <a:r>
              <a:rPr kumimoji="0" lang="en-US" altLang="ko-KR" sz="2400" b="1" dirty="0" smtClean="0">
                <a:solidFill>
                  <a:schemeClr val="bg1"/>
                </a:solidFill>
                <a:latin typeface="맑은 고딕" pitchFamily="50" charset="-127"/>
                <a:ea typeface="맑은 고딕" pitchFamily="50" charset="-127"/>
              </a:rPr>
              <a:t>Cold-Storage – Endless </a:t>
            </a:r>
            <a:r>
              <a:rPr kumimoji="0" lang="en-US" altLang="ko-KR" sz="2400" b="1" dirty="0">
                <a:solidFill>
                  <a:schemeClr val="bg1"/>
                </a:solidFill>
                <a:latin typeface="맑은 고딕" pitchFamily="50" charset="-127"/>
                <a:ea typeface="맑은 고딕" pitchFamily="50" charset="-127"/>
              </a:rPr>
              <a:t>Reporting</a:t>
            </a:r>
            <a:r>
              <a:rPr kumimoji="0" lang="en-US" altLang="ko-KR" sz="2400" b="1" dirty="0" smtClean="0">
                <a:solidFill>
                  <a:schemeClr val="bg1"/>
                </a:solidFill>
                <a:latin typeface="맑은 고딕" pitchFamily="50" charset="-127"/>
                <a:ea typeface="맑은 고딕" pitchFamily="50" charset="-127"/>
              </a:rPr>
              <a:t> Possibilities</a:t>
            </a:r>
            <a:endParaRPr kumimoji="0" lang="en-US" altLang="ko-KR" sz="2400" b="1" dirty="0">
              <a:solidFill>
                <a:schemeClr val="bg1"/>
              </a:solidFill>
              <a:latin typeface="맑은 고딕" pitchFamily="50" charset="-127"/>
              <a:ea typeface="맑은 고딕" pitchFamily="50" charset="-127"/>
            </a:endParaRPr>
          </a:p>
        </p:txBody>
      </p:sp>
    </p:spTree>
    <p:extLst>
      <p:ext uri="{BB962C8B-B14F-4D97-AF65-F5344CB8AC3E}">
        <p14:creationId xmlns:p14="http://schemas.microsoft.com/office/powerpoint/2010/main" xmlns="" val="327742465"/>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IN" dirty="0" smtClean="0"/>
              <a:t>Big Data</a:t>
            </a:r>
            <a:endParaRPr lang="en-IN" dirty="0"/>
          </a:p>
        </p:txBody>
      </p:sp>
      <p:sp>
        <p:nvSpPr>
          <p:cNvPr id="3" name="Content Placeholder 2"/>
          <p:cNvSpPr>
            <a:spLocks noGrp="1"/>
          </p:cNvSpPr>
          <p:nvPr>
            <p:ph idx="1"/>
          </p:nvPr>
        </p:nvSpPr>
        <p:spPr>
          <a:xfrm>
            <a:off x="457200" y="2571744"/>
            <a:ext cx="8229600" cy="3554419"/>
          </a:xfrm>
        </p:spPr>
        <p:txBody>
          <a:bodyPr>
            <a:normAutofit/>
          </a:bodyPr>
          <a:lstStyle/>
          <a:p>
            <a:pPr>
              <a:buNone/>
            </a:pPr>
            <a:r>
              <a:rPr lang="en-IN" sz="2800" b="1" dirty="0" smtClean="0"/>
              <a:t>Big data</a:t>
            </a:r>
            <a:r>
              <a:rPr lang="en-IN" sz="2800" dirty="0" smtClean="0"/>
              <a:t> is a term for </a:t>
            </a:r>
            <a:r>
              <a:rPr lang="en-IN" sz="2800" b="1" dirty="0" smtClean="0"/>
              <a:t>data</a:t>
            </a:r>
            <a:r>
              <a:rPr lang="en-IN" sz="2800" dirty="0" smtClean="0"/>
              <a:t> sets that are so </a:t>
            </a:r>
            <a:r>
              <a:rPr lang="en-IN" sz="2800" b="1" dirty="0" smtClean="0"/>
              <a:t>large</a:t>
            </a:r>
            <a:r>
              <a:rPr lang="en-IN" sz="2800" dirty="0" smtClean="0"/>
              <a:t> or complex </a:t>
            </a:r>
            <a:r>
              <a:rPr lang="en-IN" sz="2800" dirty="0" smtClean="0"/>
              <a:t>that traditional</a:t>
            </a:r>
            <a:r>
              <a:rPr lang="en-IN" sz="2800" dirty="0" smtClean="0"/>
              <a:t> </a:t>
            </a:r>
            <a:r>
              <a:rPr lang="en-IN" sz="2800" b="1" dirty="0" smtClean="0"/>
              <a:t>data</a:t>
            </a:r>
            <a:r>
              <a:rPr lang="en-IN" sz="2800" dirty="0" smtClean="0"/>
              <a:t> processing applications are inadequate. Challenges include analysis, capture, </a:t>
            </a:r>
            <a:r>
              <a:rPr lang="en-IN" sz="2800" b="1" dirty="0" smtClean="0"/>
              <a:t>data</a:t>
            </a:r>
            <a:r>
              <a:rPr lang="en-IN" sz="2800" dirty="0" smtClean="0"/>
              <a:t> </a:t>
            </a:r>
            <a:r>
              <a:rPr lang="en-IN" sz="2800" dirty="0" err="1" smtClean="0"/>
              <a:t>curation</a:t>
            </a:r>
            <a:r>
              <a:rPr lang="en-IN" sz="2800" dirty="0" smtClean="0"/>
              <a:t>, search, sharing, storage, transfer, visualization, querying and information privacy.</a:t>
            </a:r>
            <a:endParaRPr lang="en-IN" sz="2800" dirty="0"/>
          </a:p>
        </p:txBody>
      </p:sp>
      <p:pic>
        <p:nvPicPr>
          <p:cNvPr id="1026" name="Picture 2" descr="http://bigdataanalyticsnews.com/wp-content/uploads/2013/12/BigDataGartner-640x360.jpg"/>
          <p:cNvPicPr>
            <a:picLocks noChangeAspect="1" noChangeArrowheads="1"/>
          </p:cNvPicPr>
          <p:nvPr/>
        </p:nvPicPr>
        <p:blipFill>
          <a:blip r:embed="rId2"/>
          <a:srcRect/>
          <a:stretch>
            <a:fillRect/>
          </a:stretch>
        </p:blipFill>
        <p:spPr bwMode="auto">
          <a:xfrm>
            <a:off x="5143504" y="357166"/>
            <a:ext cx="3643306" cy="2049360"/>
          </a:xfrm>
          <a:prstGeom prst="rect">
            <a:avLst/>
          </a:prstGeom>
          <a:noFill/>
        </p:spPr>
      </p:pic>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7"/>
          <p:cNvSpPr>
            <a:spLocks noGrp="1" noChangeArrowheads="1"/>
          </p:cNvSpPr>
          <p:nvPr>
            <p:ph type="sldNum" sz="quarter" idx="10"/>
          </p:nvPr>
        </p:nvSpPr>
        <p:spPr/>
        <p:txBody>
          <a:bodyPr/>
          <a:lstStyle/>
          <a:p>
            <a:fld id="{8A215859-F9FD-4C1C-A5CB-0AFFB5218698}" type="slidenum">
              <a:rPr lang="en-AU"/>
              <a:pPr/>
              <a:t>52</a:t>
            </a:fld>
            <a:endParaRPr lang="en-AU"/>
          </a:p>
        </p:txBody>
      </p:sp>
      <p:sp>
        <p:nvSpPr>
          <p:cNvPr id="331778" name="Rectangle 2"/>
          <p:cNvSpPr>
            <a:spLocks noGrp="1" noChangeArrowheads="1"/>
          </p:cNvSpPr>
          <p:nvPr>
            <p:ph type="title" idx="4294967295"/>
          </p:nvPr>
        </p:nvSpPr>
        <p:spPr/>
        <p:txBody>
          <a:bodyPr/>
          <a:lstStyle/>
          <a:p>
            <a:r>
              <a:rPr lang="en-US" b="1" smtClean="0"/>
              <a:t>Big Data … just a little bit more!!!</a:t>
            </a:r>
          </a:p>
        </p:txBody>
      </p:sp>
      <p:pic>
        <p:nvPicPr>
          <p:cNvPr id="331781" name="Picture 5"/>
          <p:cNvPicPr>
            <a:picLocks noChangeAspect="1" noChangeArrowheads="1"/>
          </p:cNvPicPr>
          <p:nvPr/>
        </p:nvPicPr>
        <p:blipFill>
          <a:blip r:embed="rId3"/>
          <a:srcRect/>
          <a:stretch>
            <a:fillRect/>
          </a:stretch>
        </p:blipFill>
        <p:spPr bwMode="auto">
          <a:xfrm>
            <a:off x="1524000" y="1066800"/>
            <a:ext cx="5791200" cy="5218113"/>
          </a:xfrm>
          <a:prstGeom prst="rect">
            <a:avLst/>
          </a:prstGeom>
          <a:noFill/>
        </p:spPr>
      </p:pic>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Rectangle 7"/>
          <p:cNvSpPr>
            <a:spLocks noGrp="1" noChangeArrowheads="1"/>
          </p:cNvSpPr>
          <p:nvPr>
            <p:ph type="sldNum" sz="quarter" idx="10"/>
          </p:nvPr>
        </p:nvSpPr>
        <p:spPr/>
        <p:txBody>
          <a:bodyPr/>
          <a:lstStyle/>
          <a:p>
            <a:endParaRPr lang="en-AU" dirty="0"/>
          </a:p>
        </p:txBody>
      </p:sp>
      <p:sp>
        <p:nvSpPr>
          <p:cNvPr id="322563" name="Rectangle 3"/>
          <p:cNvSpPr>
            <a:spLocks noGrp="1" noChangeArrowheads="1"/>
          </p:cNvSpPr>
          <p:nvPr>
            <p:ph type="title" idx="4294967295"/>
          </p:nvPr>
        </p:nvSpPr>
        <p:spPr/>
        <p:txBody>
          <a:bodyPr/>
          <a:lstStyle/>
          <a:p>
            <a:r>
              <a:rPr lang="en-US" sz="3200" b="1" smtClean="0"/>
              <a:t>What is Analytics?</a:t>
            </a:r>
          </a:p>
        </p:txBody>
      </p:sp>
      <p:graphicFrame>
        <p:nvGraphicFramePr>
          <p:cNvPr id="322640" name="Group 80"/>
          <p:cNvGraphicFramePr>
            <a:graphicFrameLocks noGrp="1"/>
          </p:cNvGraphicFramePr>
          <p:nvPr>
            <p:ph sz="half" idx="4294967295"/>
          </p:nvPr>
        </p:nvGraphicFramePr>
        <p:xfrm>
          <a:off x="152400" y="1143000"/>
          <a:ext cx="8793163" cy="4953001"/>
        </p:xfrm>
        <a:graphic>
          <a:graphicData uri="http://schemas.openxmlformats.org/drawingml/2006/table">
            <a:tbl>
              <a:tblPr/>
              <a:tblGrid>
                <a:gridCol w="4511675"/>
                <a:gridCol w="4281488"/>
              </a:tblGrid>
              <a:tr h="2436813">
                <a:tc>
                  <a:txBody>
                    <a:bodyPr/>
                    <a:lstStyle/>
                    <a:p>
                      <a:pPr marL="0" marR="0" lvl="0" indent="0" algn="l" defTabSz="914400" rtl="0" eaLnBrk="0" fontAlgn="base" latinLnBrk="0" hangingPunct="0">
                        <a:lnSpc>
                          <a:spcPct val="100000"/>
                        </a:lnSpc>
                        <a:spcBef>
                          <a:spcPct val="50000"/>
                        </a:spcBef>
                        <a:spcAft>
                          <a:spcPct val="0"/>
                        </a:spcAft>
                        <a:buClr>
                          <a:schemeClr val="tx1"/>
                        </a:buClr>
                        <a:buSzTx/>
                        <a:buFont typeface="Wingdings" pitchFamily="2" charset="2"/>
                        <a:buNone/>
                        <a:tabLst/>
                      </a:pPr>
                      <a:endParaRPr kumimoji="0" lang="en-US" sz="1400" b="0" i="0" u="none" strike="noStrike" cap="none" normalizeH="0" baseline="0" smtClean="0">
                        <a:ln>
                          <a:noFill/>
                        </a:ln>
                        <a:solidFill>
                          <a:schemeClr val="tx1"/>
                        </a:solidFill>
                        <a:effectLst/>
                        <a:latin typeface="Arial" pitchFamily="34" charset="0"/>
                        <a:ea typeface="ＭＳ Ｐゴシック" pitchFamily="34" charset="-128"/>
                      </a:endParaRPr>
                    </a:p>
                  </a:txBody>
                  <a:tcPr horzOverflow="overflow">
                    <a:lnL cap="flat">
                      <a:noFill/>
                    </a:lnL>
                    <a:lnR>
                      <a:noFill/>
                    </a:lnR>
                    <a:lnT cap="flat">
                      <a:noFill/>
                    </a:lnT>
                    <a:lnB>
                      <a:noFill/>
                    </a:lnB>
                    <a:lnTlToBr>
                      <a:noFill/>
                    </a:lnTlToBr>
                    <a:lnBlToTr>
                      <a:noFill/>
                    </a:lnBlToTr>
                    <a:noFill/>
                  </a:tcPr>
                </a:tc>
                <a:tc>
                  <a:txBody>
                    <a:bodyPr/>
                    <a:lstStyle/>
                    <a:p>
                      <a:pPr marL="0" marR="0" lvl="0" indent="0" algn="l" defTabSz="914400" rtl="0" eaLnBrk="0" fontAlgn="base" latinLnBrk="0" hangingPunct="0">
                        <a:lnSpc>
                          <a:spcPct val="100000"/>
                        </a:lnSpc>
                        <a:spcBef>
                          <a:spcPct val="50000"/>
                        </a:spcBef>
                        <a:spcAft>
                          <a:spcPct val="0"/>
                        </a:spcAft>
                        <a:buClr>
                          <a:schemeClr val="tx1"/>
                        </a:buClr>
                        <a:buSzTx/>
                        <a:buFont typeface="Wingdings" pitchFamily="2" charset="2"/>
                        <a:buNone/>
                        <a:tabLst/>
                      </a:pPr>
                      <a:endParaRPr kumimoji="0" lang="en-US" sz="1400" b="0" i="0" u="none" strike="noStrike" cap="none" normalizeH="0" baseline="0" smtClean="0">
                        <a:ln>
                          <a:noFill/>
                        </a:ln>
                        <a:solidFill>
                          <a:schemeClr val="tx1"/>
                        </a:solidFill>
                        <a:effectLst/>
                        <a:latin typeface="Arial" pitchFamily="34" charset="0"/>
                        <a:ea typeface="ＭＳ Ｐゴシック" pitchFamily="34" charset="-128"/>
                      </a:endParaRPr>
                    </a:p>
                  </a:txBody>
                  <a:tcPr horzOverflow="overflow">
                    <a:lnL>
                      <a:noFill/>
                    </a:lnL>
                    <a:lnR cap="flat">
                      <a:noFill/>
                    </a:lnR>
                    <a:lnT cap="flat">
                      <a:noFill/>
                    </a:lnT>
                    <a:lnB>
                      <a:noFill/>
                    </a:lnB>
                    <a:lnTlToBr>
                      <a:noFill/>
                    </a:lnTlToBr>
                    <a:lnBlToTr>
                      <a:noFill/>
                    </a:lnBlToTr>
                    <a:noFill/>
                  </a:tcPr>
                </a:tc>
              </a:tr>
              <a:tr h="2516188">
                <a:tc>
                  <a:txBody>
                    <a:bodyPr/>
                    <a:lstStyle/>
                    <a:p>
                      <a:pPr marL="0" marR="0" lvl="0" indent="0" algn="l" defTabSz="914400" rtl="0" eaLnBrk="0" fontAlgn="base" latinLnBrk="0" hangingPunct="0">
                        <a:lnSpc>
                          <a:spcPct val="100000"/>
                        </a:lnSpc>
                        <a:spcBef>
                          <a:spcPct val="50000"/>
                        </a:spcBef>
                        <a:spcAft>
                          <a:spcPct val="0"/>
                        </a:spcAft>
                        <a:buClr>
                          <a:schemeClr val="tx1"/>
                        </a:buClr>
                        <a:buSzTx/>
                        <a:buFont typeface="Wingdings" pitchFamily="2" charset="2"/>
                        <a:buNone/>
                        <a:tabLst/>
                      </a:pPr>
                      <a:endParaRPr kumimoji="0" lang="en-US" sz="1400" b="0" i="0" u="none" strike="noStrike" cap="none" normalizeH="0" baseline="0" smtClean="0">
                        <a:ln>
                          <a:noFill/>
                        </a:ln>
                        <a:solidFill>
                          <a:schemeClr val="tx1"/>
                        </a:solidFill>
                        <a:effectLst/>
                        <a:latin typeface="Arial" pitchFamily="34" charset="0"/>
                        <a:ea typeface="ＭＳ Ｐゴシック" pitchFamily="34" charset="-128"/>
                      </a:endParaRPr>
                    </a:p>
                  </a:txBody>
                  <a:tcPr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0" fontAlgn="base" latinLnBrk="0" hangingPunct="0">
                        <a:lnSpc>
                          <a:spcPct val="100000"/>
                        </a:lnSpc>
                        <a:spcBef>
                          <a:spcPct val="50000"/>
                        </a:spcBef>
                        <a:spcAft>
                          <a:spcPct val="0"/>
                        </a:spcAft>
                        <a:buClr>
                          <a:schemeClr val="tx1"/>
                        </a:buClr>
                        <a:buSzTx/>
                        <a:buFont typeface="Wingdings" pitchFamily="2" charset="2"/>
                        <a:buNone/>
                        <a:tabLst/>
                      </a:pPr>
                      <a:endParaRPr kumimoji="0" lang="en-US" sz="1400" b="0" i="0" u="none" strike="noStrike" cap="none" normalizeH="0" baseline="0" smtClean="0">
                        <a:ln>
                          <a:noFill/>
                        </a:ln>
                        <a:solidFill>
                          <a:schemeClr val="tx1"/>
                        </a:solidFill>
                        <a:effectLst/>
                        <a:latin typeface="Arial" pitchFamily="34" charset="0"/>
                        <a:ea typeface="ＭＳ Ｐゴシック" pitchFamily="34" charset="-128"/>
                      </a:endParaRPr>
                    </a:p>
                  </a:txBody>
                  <a:tcPr horzOverflow="overflow">
                    <a:lnL>
                      <a:noFill/>
                    </a:lnL>
                    <a:lnR cap="flat">
                      <a:noFill/>
                    </a:lnR>
                    <a:lnT>
                      <a:noFill/>
                    </a:lnT>
                    <a:lnB cap="flat">
                      <a:noFill/>
                    </a:lnB>
                    <a:lnTlToBr>
                      <a:noFill/>
                    </a:lnTlToBr>
                    <a:lnBlToTr>
                      <a:noFill/>
                    </a:lnBlToTr>
                    <a:noFill/>
                  </a:tcPr>
                </a:tc>
              </a:tr>
            </a:tbl>
          </a:graphicData>
        </a:graphic>
      </p:graphicFrame>
      <p:pic>
        <p:nvPicPr>
          <p:cNvPr id="322593" name="Picture 33" descr="220px-Perihelion_precession"/>
          <p:cNvPicPr>
            <a:picLocks noChangeAspect="1" noChangeArrowheads="1"/>
          </p:cNvPicPr>
          <p:nvPr/>
        </p:nvPicPr>
        <p:blipFill>
          <a:blip r:embed="rId3"/>
          <a:srcRect/>
          <a:stretch>
            <a:fillRect/>
          </a:stretch>
        </p:blipFill>
        <p:spPr bwMode="auto">
          <a:xfrm>
            <a:off x="533400" y="2057400"/>
            <a:ext cx="2095500" cy="1495425"/>
          </a:xfrm>
          <a:prstGeom prst="rect">
            <a:avLst/>
          </a:prstGeom>
          <a:noFill/>
        </p:spPr>
      </p:pic>
      <p:pic>
        <p:nvPicPr>
          <p:cNvPr id="322594" name="Picture 34" descr="\lim_{n \to \infty} \left|\frac{a_{n+1}}{a_n}\right| = r."/>
          <p:cNvPicPr>
            <a:picLocks noChangeAspect="1" noChangeArrowheads="1"/>
          </p:cNvPicPr>
          <p:nvPr/>
        </p:nvPicPr>
        <p:blipFill>
          <a:blip r:embed="rId4"/>
          <a:srcRect/>
          <a:stretch>
            <a:fillRect/>
          </a:stretch>
        </p:blipFill>
        <p:spPr bwMode="auto">
          <a:xfrm>
            <a:off x="2667000" y="2362200"/>
            <a:ext cx="1943100" cy="631825"/>
          </a:xfrm>
          <a:prstGeom prst="rect">
            <a:avLst/>
          </a:prstGeom>
          <a:noFill/>
        </p:spPr>
      </p:pic>
      <p:pic>
        <p:nvPicPr>
          <p:cNvPr id="322602" name="Picture 42" descr="220px-Perihelion_precession"/>
          <p:cNvPicPr>
            <a:picLocks noChangeAspect="1" noChangeArrowheads="1"/>
          </p:cNvPicPr>
          <p:nvPr/>
        </p:nvPicPr>
        <p:blipFill>
          <a:blip r:embed="rId3"/>
          <a:srcRect/>
          <a:stretch>
            <a:fillRect/>
          </a:stretch>
        </p:blipFill>
        <p:spPr bwMode="auto">
          <a:xfrm>
            <a:off x="228600" y="1828800"/>
            <a:ext cx="2400300" cy="1712913"/>
          </a:xfrm>
          <a:prstGeom prst="rect">
            <a:avLst/>
          </a:prstGeom>
          <a:noFill/>
        </p:spPr>
      </p:pic>
      <p:sp>
        <p:nvSpPr>
          <p:cNvPr id="322603" name="Rectangle 43"/>
          <p:cNvSpPr>
            <a:spLocks noChangeArrowheads="1"/>
          </p:cNvSpPr>
          <p:nvPr/>
        </p:nvSpPr>
        <p:spPr bwMode="auto">
          <a:xfrm>
            <a:off x="152400" y="1295400"/>
            <a:ext cx="4419600" cy="533400"/>
          </a:xfrm>
          <a:prstGeom prst="rect">
            <a:avLst/>
          </a:prstGeom>
          <a:noFill/>
          <a:ln w="9525">
            <a:noFill/>
            <a:miter lim="800000"/>
            <a:headEnd/>
            <a:tailEnd/>
          </a:ln>
        </p:spPr>
        <p:txBody>
          <a:bodyPr/>
          <a:lstStyle/>
          <a:p>
            <a:pPr marL="173038" indent="-173038" eaLnBrk="0" hangingPunct="0">
              <a:spcBef>
                <a:spcPct val="50000"/>
              </a:spcBef>
              <a:buClr>
                <a:schemeClr val="tx1"/>
              </a:buClr>
              <a:buFont typeface="Wingdings" pitchFamily="2" charset="2"/>
              <a:buNone/>
            </a:pPr>
            <a:r>
              <a:rPr lang="en-US" sz="1600" b="1">
                <a:solidFill>
                  <a:schemeClr val="tx1"/>
                </a:solidFill>
                <a:latin typeface="Century Gothic" pitchFamily="34" charset="0"/>
              </a:rPr>
              <a:t>Mathematical or Scientific methods that highlight data for insight</a:t>
            </a:r>
          </a:p>
        </p:txBody>
      </p:sp>
      <p:pic>
        <p:nvPicPr>
          <p:cNvPr id="322607" name="Picture 47" descr="Insights-"/>
          <p:cNvPicPr>
            <a:picLocks noChangeAspect="1" noChangeArrowheads="1"/>
          </p:cNvPicPr>
          <p:nvPr/>
        </p:nvPicPr>
        <p:blipFill>
          <a:blip r:embed="rId5" cstate="print"/>
          <a:srcRect/>
          <a:stretch>
            <a:fillRect/>
          </a:stretch>
        </p:blipFill>
        <p:spPr bwMode="auto">
          <a:xfrm>
            <a:off x="5486400" y="2057400"/>
            <a:ext cx="2438400" cy="1474788"/>
          </a:xfrm>
          <a:prstGeom prst="rect">
            <a:avLst/>
          </a:prstGeom>
          <a:noFill/>
        </p:spPr>
      </p:pic>
      <p:grpSp>
        <p:nvGrpSpPr>
          <p:cNvPr id="2" name="Group 53"/>
          <p:cNvGrpSpPr>
            <a:grpSpLocks/>
          </p:cNvGrpSpPr>
          <p:nvPr/>
        </p:nvGrpSpPr>
        <p:grpSpPr bwMode="auto">
          <a:xfrm>
            <a:off x="4724400" y="1219200"/>
            <a:ext cx="4114800" cy="2312988"/>
            <a:chOff x="2976" y="768"/>
            <a:chExt cx="2592" cy="1457"/>
          </a:xfrm>
        </p:grpSpPr>
        <p:sp>
          <p:nvSpPr>
            <p:cNvPr id="322606" name="Rectangle 46"/>
            <p:cNvSpPr>
              <a:spLocks noChangeArrowheads="1"/>
            </p:cNvSpPr>
            <p:nvPr/>
          </p:nvSpPr>
          <p:spPr bwMode="auto">
            <a:xfrm>
              <a:off x="2976" y="768"/>
              <a:ext cx="2592" cy="528"/>
            </a:xfrm>
            <a:prstGeom prst="rect">
              <a:avLst/>
            </a:prstGeom>
            <a:noFill/>
            <a:ln w="9525">
              <a:noFill/>
              <a:miter lim="800000"/>
              <a:headEnd/>
              <a:tailEnd/>
            </a:ln>
          </p:spPr>
          <p:txBody>
            <a:bodyPr/>
            <a:lstStyle/>
            <a:p>
              <a:pPr marL="173038" indent="-173038" eaLnBrk="0" hangingPunct="0">
                <a:spcBef>
                  <a:spcPct val="50000"/>
                </a:spcBef>
                <a:buClr>
                  <a:schemeClr val="tx1"/>
                </a:buClr>
                <a:buFont typeface="Wingdings" pitchFamily="2" charset="2"/>
                <a:buNone/>
              </a:pPr>
              <a:r>
                <a:rPr lang="en-US" sz="1600" b="1">
                  <a:solidFill>
                    <a:schemeClr val="tx1"/>
                  </a:solidFill>
                  <a:latin typeface="Century Gothic" pitchFamily="34" charset="0"/>
                </a:rPr>
                <a:t>Insight = Competitive Advantage </a:t>
              </a:r>
            </a:p>
            <a:p>
              <a:pPr marL="173038" indent="-173038" eaLnBrk="0" hangingPunct="0">
                <a:spcBef>
                  <a:spcPct val="50000"/>
                </a:spcBef>
                <a:buClr>
                  <a:schemeClr val="tx1"/>
                </a:buClr>
                <a:buFont typeface="Wingdings" pitchFamily="2" charset="2"/>
                <a:buNone/>
              </a:pPr>
              <a:r>
                <a:rPr lang="en-US" sz="1600" b="1">
                  <a:solidFill>
                    <a:schemeClr val="tx1"/>
                  </a:solidFill>
                  <a:latin typeface="Century Gothic" pitchFamily="34" charset="0"/>
                </a:rPr>
                <a:t>Used to inform actions and decisions</a:t>
              </a:r>
            </a:p>
          </p:txBody>
        </p:sp>
        <p:pic>
          <p:nvPicPr>
            <p:cNvPr id="322609" name="Picture 49" descr="Insights-"/>
            <p:cNvPicPr>
              <a:picLocks noChangeAspect="1" noChangeArrowheads="1"/>
            </p:cNvPicPr>
            <p:nvPr/>
          </p:nvPicPr>
          <p:blipFill>
            <a:blip r:embed="rId5" cstate="print"/>
            <a:srcRect/>
            <a:stretch>
              <a:fillRect/>
            </a:stretch>
          </p:blipFill>
          <p:spPr bwMode="auto">
            <a:xfrm>
              <a:off x="3456" y="1296"/>
              <a:ext cx="1536" cy="929"/>
            </a:xfrm>
            <a:prstGeom prst="rect">
              <a:avLst/>
            </a:prstGeom>
            <a:noFill/>
          </p:spPr>
        </p:pic>
      </p:grpSp>
      <p:pic>
        <p:nvPicPr>
          <p:cNvPr id="322612" name="Picture 52"/>
          <p:cNvPicPr>
            <a:picLocks noChangeAspect="1" noChangeArrowheads="1"/>
          </p:cNvPicPr>
          <p:nvPr/>
        </p:nvPicPr>
        <p:blipFill>
          <a:blip r:embed="rId6"/>
          <a:srcRect/>
          <a:stretch>
            <a:fillRect/>
          </a:stretch>
        </p:blipFill>
        <p:spPr bwMode="auto">
          <a:xfrm>
            <a:off x="1676400" y="4419600"/>
            <a:ext cx="1676400" cy="1671638"/>
          </a:xfrm>
          <a:prstGeom prst="rect">
            <a:avLst/>
          </a:prstGeom>
          <a:noFill/>
        </p:spPr>
      </p:pic>
      <p:pic>
        <p:nvPicPr>
          <p:cNvPr id="322615" name="Picture 55"/>
          <p:cNvPicPr>
            <a:picLocks noChangeAspect="1" noChangeArrowheads="1"/>
          </p:cNvPicPr>
          <p:nvPr/>
        </p:nvPicPr>
        <p:blipFill>
          <a:blip r:embed="rId6"/>
          <a:srcRect/>
          <a:stretch>
            <a:fillRect/>
          </a:stretch>
        </p:blipFill>
        <p:spPr bwMode="auto">
          <a:xfrm>
            <a:off x="1676400" y="4419600"/>
            <a:ext cx="1676400" cy="1671638"/>
          </a:xfrm>
          <a:prstGeom prst="rect">
            <a:avLst/>
          </a:prstGeom>
          <a:noFill/>
        </p:spPr>
      </p:pic>
      <p:sp>
        <p:nvSpPr>
          <p:cNvPr id="322616" name="Rectangle 56"/>
          <p:cNvSpPr>
            <a:spLocks noChangeArrowheads="1"/>
          </p:cNvSpPr>
          <p:nvPr/>
        </p:nvSpPr>
        <p:spPr bwMode="auto">
          <a:xfrm>
            <a:off x="609600" y="3657600"/>
            <a:ext cx="3657600" cy="838200"/>
          </a:xfrm>
          <a:prstGeom prst="rect">
            <a:avLst/>
          </a:prstGeom>
          <a:noFill/>
          <a:ln w="9525">
            <a:noFill/>
            <a:miter lim="800000"/>
            <a:headEnd/>
            <a:tailEnd/>
          </a:ln>
        </p:spPr>
        <p:txBody>
          <a:bodyPr/>
          <a:lstStyle/>
          <a:p>
            <a:pPr marL="173038" indent="-173038" eaLnBrk="0" hangingPunct="0">
              <a:spcBef>
                <a:spcPct val="50000"/>
              </a:spcBef>
              <a:buClr>
                <a:schemeClr val="tx1"/>
              </a:buClr>
              <a:buFont typeface="Wingdings" pitchFamily="2" charset="2"/>
              <a:buNone/>
            </a:pPr>
            <a:r>
              <a:rPr lang="en-US" sz="1600" b="1">
                <a:solidFill>
                  <a:schemeClr val="tx1"/>
                </a:solidFill>
                <a:latin typeface="Century Gothic" pitchFamily="34" charset="0"/>
              </a:rPr>
              <a:t>Data is becoming the world’s new natural resource</a:t>
            </a:r>
          </a:p>
        </p:txBody>
      </p:sp>
      <p:pic>
        <p:nvPicPr>
          <p:cNvPr id="322617" name="Picture 57"/>
          <p:cNvPicPr>
            <a:picLocks noChangeAspect="1" noChangeArrowheads="1"/>
          </p:cNvPicPr>
          <p:nvPr/>
        </p:nvPicPr>
        <p:blipFill>
          <a:blip r:embed="rId6"/>
          <a:srcRect/>
          <a:stretch>
            <a:fillRect/>
          </a:stretch>
        </p:blipFill>
        <p:spPr bwMode="auto">
          <a:xfrm>
            <a:off x="1447800" y="4191000"/>
            <a:ext cx="1905000" cy="1900238"/>
          </a:xfrm>
          <a:prstGeom prst="rect">
            <a:avLst/>
          </a:prstGeom>
          <a:noFill/>
        </p:spPr>
      </p:pic>
      <p:pic>
        <p:nvPicPr>
          <p:cNvPr id="322619" name="Picture 59" descr="http://asmarterplanet.com/mobile-enterprise/files/mobile-analytics.png"/>
          <p:cNvPicPr>
            <a:picLocks noChangeAspect="1" noChangeArrowheads="1"/>
          </p:cNvPicPr>
          <p:nvPr/>
        </p:nvPicPr>
        <p:blipFill>
          <a:blip r:embed="rId7" cstate="print"/>
          <a:srcRect/>
          <a:stretch>
            <a:fillRect/>
          </a:stretch>
        </p:blipFill>
        <p:spPr bwMode="auto">
          <a:xfrm>
            <a:off x="5791200" y="4343400"/>
            <a:ext cx="1752600" cy="1752600"/>
          </a:xfrm>
          <a:prstGeom prst="rect">
            <a:avLst/>
          </a:prstGeom>
          <a:noFill/>
        </p:spPr>
      </p:pic>
      <p:sp>
        <p:nvSpPr>
          <p:cNvPr id="322620" name="Rectangle 60"/>
          <p:cNvSpPr>
            <a:spLocks noChangeArrowheads="1"/>
          </p:cNvSpPr>
          <p:nvPr/>
        </p:nvSpPr>
        <p:spPr bwMode="auto">
          <a:xfrm>
            <a:off x="4648200" y="3581400"/>
            <a:ext cx="4191000" cy="914400"/>
          </a:xfrm>
          <a:prstGeom prst="rect">
            <a:avLst/>
          </a:prstGeom>
          <a:noFill/>
          <a:ln w="9525">
            <a:noFill/>
            <a:miter lim="800000"/>
            <a:headEnd/>
            <a:tailEnd/>
          </a:ln>
        </p:spPr>
        <p:txBody>
          <a:bodyPr/>
          <a:lstStyle/>
          <a:p>
            <a:pPr marL="173038" indent="-173038" eaLnBrk="0" hangingPunct="0">
              <a:spcBef>
                <a:spcPct val="50000"/>
              </a:spcBef>
              <a:buClr>
                <a:schemeClr val="tx1"/>
              </a:buClr>
              <a:buFont typeface="Wingdings" pitchFamily="2" charset="2"/>
              <a:buNone/>
            </a:pPr>
            <a:r>
              <a:rPr lang="en-US" sz="1600" b="1">
                <a:solidFill>
                  <a:schemeClr val="tx1"/>
                </a:solidFill>
                <a:latin typeface="Century Gothic" pitchFamily="34" charset="0"/>
              </a:rPr>
              <a:t>With analytics, insights are created to augment the gut feelings and intuition for decisions</a:t>
            </a:r>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Big Data &amp; Analytics</a:t>
            </a:r>
            <a:endParaRPr lang="en-US" dirty="0"/>
          </a:p>
        </p:txBody>
      </p:sp>
      <p:sp>
        <p:nvSpPr>
          <p:cNvPr id="3" name="Content Placeholder 2"/>
          <p:cNvSpPr>
            <a:spLocks noGrp="1"/>
          </p:cNvSpPr>
          <p:nvPr>
            <p:ph idx="1"/>
          </p:nvPr>
        </p:nvSpPr>
        <p:spPr/>
        <p:txBody>
          <a:bodyPr/>
          <a:lstStyle/>
          <a:p>
            <a:pPr>
              <a:buNone/>
            </a:pPr>
            <a:r>
              <a:rPr lang="en-US" dirty="0" smtClean="0"/>
              <a:t>A great example of Visualization</a:t>
            </a:r>
          </a:p>
          <a:p>
            <a:pPr>
              <a:buNone/>
            </a:pPr>
            <a:r>
              <a:rPr lang="en-IN" dirty="0"/>
              <a:t>Hans </a:t>
            </a:r>
            <a:r>
              <a:rPr lang="en-IN" dirty="0" err="1"/>
              <a:t>Rosling's</a:t>
            </a:r>
            <a:r>
              <a:rPr lang="en-IN" dirty="0"/>
              <a:t> 200 Countries, 200 Years, 4 Minutes - The Joy of Stats - BBC </a:t>
            </a:r>
            <a:r>
              <a:rPr lang="en-IN" dirty="0" smtClean="0"/>
              <a:t>Four</a:t>
            </a:r>
          </a:p>
          <a:p>
            <a:pPr>
              <a:buNone/>
            </a:pPr>
            <a:r>
              <a:rPr lang="en-IN" dirty="0" smtClean="0">
                <a:hlinkClick r:id="rId2" action="ppaction://hlinkfile"/>
              </a:rPr>
              <a:t>Link to Video</a:t>
            </a:r>
            <a:endParaRPr lang="en-IN" dirty="0"/>
          </a:p>
          <a:p>
            <a:pPr>
              <a:buNone/>
            </a:pPr>
            <a:r>
              <a:rPr lang="en-US" dirty="0" smtClean="0">
                <a:hlinkClick r:id="rId3"/>
              </a:rPr>
              <a:t>https</a:t>
            </a:r>
            <a:r>
              <a:rPr lang="en-US" dirty="0">
                <a:hlinkClick r:id="rId3"/>
              </a:rPr>
              <a:t>://</a:t>
            </a:r>
            <a:r>
              <a:rPr lang="en-US" dirty="0" smtClean="0">
                <a:hlinkClick r:id="rId3"/>
              </a:rPr>
              <a:t>youtu.be/jbkSRLYSojo</a:t>
            </a:r>
            <a:r>
              <a:rPr lang="en-US" dirty="0" smtClean="0"/>
              <a:t> </a:t>
            </a:r>
            <a:endParaRPr lang="en-US" dirty="0"/>
          </a:p>
        </p:txBody>
      </p:sp>
    </p:spTree>
    <p:extLst>
      <p:ext uri="{BB962C8B-B14F-4D97-AF65-F5344CB8AC3E}">
        <p14:creationId xmlns:p14="http://schemas.microsoft.com/office/powerpoint/2010/main" xmlns="" val="2428876305"/>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hlinkClick r:id="rId2" action="ppaction://hlinkfile"/>
          </p:cNvPr>
          <p:cNvPicPr>
            <a:picLocks noChangeAspect="1"/>
          </p:cNvPicPr>
          <p:nvPr/>
        </p:nvPicPr>
        <p:blipFill>
          <a:blip r:embed="rId3"/>
          <a:stretch>
            <a:fillRect/>
          </a:stretch>
        </p:blipFill>
        <p:spPr>
          <a:xfrm>
            <a:off x="209550" y="342900"/>
            <a:ext cx="8724900" cy="6172200"/>
          </a:xfrm>
          <a:prstGeom prst="rect">
            <a:avLst/>
          </a:prstGeom>
        </p:spPr>
      </p:pic>
      <p:sp>
        <p:nvSpPr>
          <p:cNvPr id="6" name="Rectangle 5"/>
          <p:cNvSpPr/>
          <p:nvPr/>
        </p:nvSpPr>
        <p:spPr>
          <a:xfrm>
            <a:off x="-5263" y="6361211"/>
            <a:ext cx="8901077" cy="307777"/>
          </a:xfrm>
          <a:prstGeom prst="rect">
            <a:avLst/>
          </a:prstGeom>
        </p:spPr>
        <p:txBody>
          <a:bodyPr wrap="square">
            <a:spAutoFit/>
          </a:bodyPr>
          <a:lstStyle/>
          <a:p>
            <a:r>
              <a:rPr lang="en-US" sz="1400" dirty="0">
                <a:hlinkClick r:id="rId4"/>
              </a:rPr>
              <a:t>http://www.dhl.com/content/dam/downloads/g0/about_us/innovation/CSI_Studie_BIG_DATA.pdf</a:t>
            </a:r>
            <a:r>
              <a:rPr lang="en-US" sz="1400" dirty="0"/>
              <a:t> </a:t>
            </a:r>
          </a:p>
        </p:txBody>
      </p:sp>
      <p:sp>
        <p:nvSpPr>
          <p:cNvPr id="2" name="Rectangle 1"/>
          <p:cNvSpPr/>
          <p:nvPr/>
        </p:nvSpPr>
        <p:spPr>
          <a:xfrm>
            <a:off x="4445275" y="62054"/>
            <a:ext cx="4572000" cy="253916"/>
          </a:xfrm>
          <a:prstGeom prst="rect">
            <a:avLst/>
          </a:prstGeom>
        </p:spPr>
        <p:txBody>
          <a:bodyPr>
            <a:spAutoFit/>
          </a:bodyPr>
          <a:lstStyle/>
          <a:p>
            <a:r>
              <a:rPr lang="en-IN" sz="1050" dirty="0">
                <a:hlinkClick r:id="rId5"/>
              </a:rPr>
              <a:t>http://</a:t>
            </a:r>
            <a:r>
              <a:rPr lang="en-IN" sz="1050" dirty="0" smtClean="0">
                <a:hlinkClick r:id="rId5"/>
              </a:rPr>
              <a:t>www.blue-yonder.com/blog-e/wp-content/uploads/2014/08/dhl_2.jpg</a:t>
            </a:r>
            <a:r>
              <a:rPr lang="en-IN" sz="1050" dirty="0" smtClean="0"/>
              <a:t> </a:t>
            </a:r>
            <a:endParaRPr lang="en-IN" sz="1050" dirty="0"/>
          </a:p>
        </p:txBody>
      </p:sp>
    </p:spTree>
    <p:extLst>
      <p:ext uri="{BB962C8B-B14F-4D97-AF65-F5344CB8AC3E}">
        <p14:creationId xmlns:p14="http://schemas.microsoft.com/office/powerpoint/2010/main" xmlns="" val="3880516712"/>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Big Data Potential</a:t>
            </a:r>
            <a:endParaRPr lang="en-IN" dirty="0"/>
          </a:p>
        </p:txBody>
      </p:sp>
      <p:graphicFrame>
        <p:nvGraphicFramePr>
          <p:cNvPr id="4" name="Content Placeholder 3"/>
          <p:cNvGraphicFramePr>
            <a:graphicFrameLocks noGrp="1"/>
          </p:cNvGraphicFramePr>
          <p:nvPr>
            <p:ph idx="1"/>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xmlns="" val="2911699763"/>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http://thecityfix.com/files/2014/01/On-the-Move-Multimodal-Chart.jpg"/>
          <p:cNvPicPr>
            <a:picLocks noChangeAspect="1" noChangeArrowheads="1"/>
          </p:cNvPicPr>
          <p:nvPr/>
        </p:nvPicPr>
        <p:blipFill>
          <a:blip r:embed="rId2" cstate="print"/>
          <a:srcRect/>
          <a:stretch>
            <a:fillRect/>
          </a:stretch>
        </p:blipFill>
        <p:spPr bwMode="auto">
          <a:xfrm>
            <a:off x="0" y="-19091"/>
            <a:ext cx="9301259" cy="6741368"/>
          </a:xfrm>
          <a:prstGeom prst="rect">
            <a:avLst/>
          </a:prstGeom>
          <a:noFill/>
        </p:spPr>
      </p:pic>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233362" y="766762"/>
            <a:ext cx="8677275" cy="5324475"/>
          </a:xfrm>
          <a:prstGeom prst="rect">
            <a:avLst/>
          </a:prstGeom>
        </p:spPr>
      </p:pic>
      <p:pic>
        <p:nvPicPr>
          <p:cNvPr id="5" name="Picture 4"/>
          <p:cNvPicPr>
            <a:picLocks noChangeAspect="1"/>
          </p:cNvPicPr>
          <p:nvPr/>
        </p:nvPicPr>
        <p:blipFill>
          <a:blip r:embed="rId3"/>
          <a:stretch>
            <a:fillRect/>
          </a:stretch>
        </p:blipFill>
        <p:spPr>
          <a:xfrm>
            <a:off x="5961365" y="35532"/>
            <a:ext cx="3182635" cy="1230471"/>
          </a:xfrm>
          <a:prstGeom prst="rect">
            <a:avLst/>
          </a:prstGeom>
        </p:spPr>
      </p:pic>
    </p:spTree>
    <p:extLst>
      <p:ext uri="{BB962C8B-B14F-4D97-AF65-F5344CB8AC3E}">
        <p14:creationId xmlns:p14="http://schemas.microsoft.com/office/powerpoint/2010/main" xmlns="" val="2298128680"/>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References</a:t>
            </a:r>
            <a:endParaRPr lang="en-US" dirty="0"/>
          </a:p>
        </p:txBody>
      </p:sp>
      <p:sp>
        <p:nvSpPr>
          <p:cNvPr id="3" name="Content Placeholder 2"/>
          <p:cNvSpPr>
            <a:spLocks noGrp="1"/>
          </p:cNvSpPr>
          <p:nvPr>
            <p:ph idx="1"/>
          </p:nvPr>
        </p:nvSpPr>
        <p:spPr>
          <a:xfrm>
            <a:off x="457200" y="1196752"/>
            <a:ext cx="8229600" cy="5328592"/>
          </a:xfrm>
        </p:spPr>
        <p:txBody>
          <a:bodyPr>
            <a:noAutofit/>
          </a:bodyPr>
          <a:lstStyle/>
          <a:p>
            <a:r>
              <a:rPr lang="en-IN" sz="1600" dirty="0" smtClean="0"/>
              <a:t>Irina Harris, </a:t>
            </a:r>
            <a:r>
              <a:rPr lang="en-IN" sz="1600" dirty="0" err="1" smtClean="0"/>
              <a:t>Yingli</a:t>
            </a:r>
            <a:r>
              <a:rPr lang="en-IN" sz="1600" dirty="0" smtClean="0"/>
              <a:t> Wang, </a:t>
            </a:r>
            <a:r>
              <a:rPr lang="en-IN" sz="1600" dirty="0" err="1" smtClean="0"/>
              <a:t>Haiyang</a:t>
            </a:r>
            <a:r>
              <a:rPr lang="en-IN" sz="1600" dirty="0" smtClean="0"/>
              <a:t> Wang, ICT in multimodal transport and technological trends: Unleashing potential for the future, International Journal of Production Economics, Volume 159, January 2015, Pages 88-103, ISSN 0925-5273, http://dx.doi.org/10.1016/j.ijpe.2014.09.005. (</a:t>
            </a:r>
            <a:r>
              <a:rPr lang="en-IN" sz="1600" dirty="0" smtClean="0">
                <a:hlinkClick r:id="rId2"/>
              </a:rPr>
              <a:t>http://www.sciencedirect.com/science/article/pii/S0925527314002837</a:t>
            </a:r>
            <a:r>
              <a:rPr lang="en-IN" sz="1600" dirty="0" smtClean="0"/>
              <a:t>) </a:t>
            </a:r>
            <a:r>
              <a:rPr lang="en-US" sz="1600" dirty="0" smtClean="0"/>
              <a:t>. </a:t>
            </a:r>
          </a:p>
          <a:p>
            <a:r>
              <a:rPr lang="en-US" sz="1600" dirty="0" smtClean="0"/>
              <a:t>BELOGIC </a:t>
            </a:r>
            <a:r>
              <a:rPr lang="en-US" sz="1600" dirty="0" smtClean="0"/>
              <a:t>EU project: </a:t>
            </a:r>
            <a:r>
              <a:rPr lang="en-US" sz="1600" dirty="0" smtClean="0">
                <a:hlinkClick r:id="rId3"/>
              </a:rPr>
              <a:t>http://www.be-logic.info/</a:t>
            </a:r>
            <a:endParaRPr lang="en-US" sz="1600" dirty="0" smtClean="0"/>
          </a:p>
          <a:p>
            <a:r>
              <a:rPr lang="pt-BR" sz="1600" dirty="0" smtClean="0"/>
              <a:t> </a:t>
            </a:r>
            <a:r>
              <a:rPr lang="pt-BR" sz="1600" dirty="0" smtClean="0"/>
              <a:t>eFreight EU project: </a:t>
            </a:r>
            <a:r>
              <a:rPr lang="pt-BR" sz="1600" dirty="0" smtClean="0">
                <a:hlinkClick r:id="rId4"/>
              </a:rPr>
              <a:t>http://www.efreightproject.eu/</a:t>
            </a:r>
            <a:endParaRPr lang="pt-BR" sz="1600" dirty="0" smtClean="0"/>
          </a:p>
          <a:p>
            <a:r>
              <a:rPr lang="en-US" sz="1600" dirty="0" smtClean="0"/>
              <a:t> </a:t>
            </a:r>
            <a:r>
              <a:rPr lang="en-US" sz="1600" dirty="0" smtClean="0"/>
              <a:t>European Commission (DG MOVE): ICT for transport logistics in the White Paper context, ECITL 2011 (14</a:t>
            </a:r>
          </a:p>
          <a:p>
            <a:r>
              <a:rPr lang="en-US" sz="1600" dirty="0" smtClean="0"/>
              <a:t>October 2011, Thessaloniki).</a:t>
            </a:r>
          </a:p>
          <a:p>
            <a:r>
              <a:rPr lang="en-US" sz="1600" dirty="0" smtClean="0"/>
              <a:t> </a:t>
            </a:r>
            <a:r>
              <a:rPr lang="en-US" sz="1600" dirty="0" smtClean="0">
                <a:hlinkClick r:id="rId5"/>
              </a:rPr>
              <a:t>http</a:t>
            </a:r>
            <a:r>
              <a:rPr lang="en-US" sz="1600" dirty="0" smtClean="0">
                <a:hlinkClick r:id="rId5"/>
              </a:rPr>
              <a:t>://www.railneteurope.com/tis_real-time-information.html</a:t>
            </a:r>
            <a:endParaRPr lang="en-US" sz="1600" dirty="0" smtClean="0"/>
          </a:p>
          <a:p>
            <a:r>
              <a:rPr lang="pt-BR" sz="1600" dirty="0" smtClean="0"/>
              <a:t> </a:t>
            </a:r>
            <a:r>
              <a:rPr lang="pt-BR" sz="1600" dirty="0" smtClean="0"/>
              <a:t>RISING EU project: </a:t>
            </a:r>
            <a:r>
              <a:rPr lang="pt-BR" sz="1600" dirty="0" smtClean="0">
                <a:hlinkClick r:id="rId6"/>
              </a:rPr>
              <a:t>http://www.rising.eu/web/guest;jsessionid=73E0BFE8488F7FF97C2A0D7334FBFAE3</a:t>
            </a:r>
            <a:endParaRPr lang="pt-BR" sz="1600" dirty="0" smtClean="0"/>
          </a:p>
          <a:p>
            <a:r>
              <a:rPr lang="pt-BR" sz="1600" dirty="0" smtClean="0"/>
              <a:t> </a:t>
            </a:r>
            <a:r>
              <a:rPr lang="pt-BR" sz="1600" dirty="0" smtClean="0"/>
              <a:t>SONORA EU project: </a:t>
            </a:r>
            <a:r>
              <a:rPr lang="pt-BR" sz="1600" dirty="0" smtClean="0">
                <a:hlinkClick r:id="rId7"/>
              </a:rPr>
              <a:t>http://www.sonoraproject.eu/</a:t>
            </a:r>
            <a:endParaRPr lang="pt-BR" sz="1600" dirty="0" smtClean="0"/>
          </a:p>
          <a:p>
            <a:r>
              <a:rPr lang="en-US" sz="1600" dirty="0" smtClean="0"/>
              <a:t> </a:t>
            </a:r>
            <a:r>
              <a:rPr lang="en-US" sz="1600" dirty="0" smtClean="0"/>
              <a:t>WHITE PAPER Roadmap to a Single European Transport Area – Towards a competitive and resource</a:t>
            </a:r>
          </a:p>
          <a:p>
            <a:r>
              <a:rPr lang="en-US" sz="1600" dirty="0" smtClean="0"/>
              <a:t>efficient transport system, Brussels, 28.3.2011, COM(2011) 144 final</a:t>
            </a:r>
          </a:p>
          <a:p>
            <a:r>
              <a:rPr lang="en-US" sz="1600" dirty="0" smtClean="0"/>
              <a:t> </a:t>
            </a:r>
            <a:r>
              <a:rPr lang="en-US" sz="1600" dirty="0" err="1" smtClean="0"/>
              <a:t>Telematic</a:t>
            </a:r>
            <a:r>
              <a:rPr lang="en-US" sz="1600" dirty="0" smtClean="0"/>
              <a:t> Applications for Freight - Technical Specification for Interoperability (TAF – TSI)</a:t>
            </a:r>
          </a:p>
          <a:p>
            <a:r>
              <a:rPr lang="en-IN" sz="1600" dirty="0">
                <a:hlinkClick r:id="rId8"/>
              </a:rPr>
              <a:t>http://</a:t>
            </a:r>
            <a:r>
              <a:rPr lang="en-IN" sz="1600" dirty="0" smtClean="0">
                <a:hlinkClick r:id="rId8"/>
              </a:rPr>
              <a:t>www.worldbank.org/en/news/feature/2015/05/14/informationandcommunicationtechnologiesfacilitatetheevolutionoftransportsystems</a:t>
            </a:r>
            <a:r>
              <a:rPr lang="en-IN" sz="1600" dirty="0" smtClean="0"/>
              <a:t> </a:t>
            </a:r>
            <a:endParaRPr lang="en-US" sz="1600" dirty="0"/>
          </a:p>
        </p:txBody>
      </p:sp>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517232"/>
            <a:ext cx="8229600" cy="1143000"/>
          </a:xfrm>
        </p:spPr>
        <p:txBody>
          <a:bodyPr/>
          <a:lstStyle/>
          <a:p>
            <a:r>
              <a:rPr lang="en-US" dirty="0" smtClean="0"/>
              <a:t>Discussion</a:t>
            </a:r>
            <a:endParaRPr lang="en-IN" dirty="0"/>
          </a:p>
        </p:txBody>
      </p:sp>
      <p:pic>
        <p:nvPicPr>
          <p:cNvPr id="8" name="Picture 7"/>
          <p:cNvPicPr>
            <a:picLocks noChangeAspect="1"/>
          </p:cNvPicPr>
          <p:nvPr/>
        </p:nvPicPr>
        <p:blipFill rotWithShape="1">
          <a:blip r:embed="rId2" cstate="print"/>
          <a:srcRect l="7827" r="21730"/>
          <a:stretch/>
        </p:blipFill>
        <p:spPr>
          <a:xfrm>
            <a:off x="35496" y="0"/>
            <a:ext cx="9073008" cy="5373216"/>
          </a:xfrm>
          <a:prstGeom prst="rect">
            <a:avLst/>
          </a:prstGeom>
        </p:spPr>
      </p:pic>
    </p:spTree>
    <p:extLst>
      <p:ext uri="{BB962C8B-B14F-4D97-AF65-F5344CB8AC3E}">
        <p14:creationId xmlns:p14="http://schemas.microsoft.com/office/powerpoint/2010/main" xmlns="" val="3012015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711</TotalTime>
  <Words>2317</Words>
  <Application>Microsoft Office PowerPoint</Application>
  <PresentationFormat>On-screen Show (4:3)</PresentationFormat>
  <Paragraphs>274</Paragraphs>
  <Slides>60</Slides>
  <Notes>2</Notes>
  <HiddenSlides>0</HiddenSlides>
  <MMClips>0</MMClips>
  <ScaleCrop>false</ScaleCrop>
  <HeadingPairs>
    <vt:vector size="4" baseType="variant">
      <vt:variant>
        <vt:lpstr>Theme</vt:lpstr>
      </vt:variant>
      <vt:variant>
        <vt:i4>1</vt:i4>
      </vt:variant>
      <vt:variant>
        <vt:lpstr>Slide Titles</vt:lpstr>
      </vt:variant>
      <vt:variant>
        <vt:i4>60</vt:i4>
      </vt:variant>
    </vt:vector>
  </HeadingPairs>
  <TitlesOfParts>
    <vt:vector size="61" baseType="lpstr">
      <vt:lpstr>Office Theme</vt:lpstr>
      <vt:lpstr>Role of Information and Communications Technology (ICT) for Multi Modal Transport</vt:lpstr>
      <vt:lpstr>We will discuss</vt:lpstr>
      <vt:lpstr>Historical Application of ICT</vt:lpstr>
      <vt:lpstr>Historical Application of ICT..2</vt:lpstr>
      <vt:lpstr>ENABLING TECHNOLOGIES</vt:lpstr>
      <vt:lpstr>Proper categorisation of ICT functions REF: Giannopoulos (2004) Three functions are described below. </vt:lpstr>
      <vt:lpstr>“eFreight” Present day problems Complexity of freight transport information exchange in the context of multimodal transport:</vt:lpstr>
      <vt:lpstr>“eFreight”: The vision of EU</vt:lpstr>
      <vt:lpstr>Slide 9</vt:lpstr>
      <vt:lpstr>Slide 10</vt:lpstr>
      <vt:lpstr>Intelligent Transport Systems (ITS)</vt:lpstr>
      <vt:lpstr>Barriers to Adoption of Technology</vt:lpstr>
      <vt:lpstr>ICT in Indian Railways</vt:lpstr>
      <vt:lpstr>CENTRE FOR RAILWAY INFORMATION SYSTEMS (CRIS) </vt:lpstr>
      <vt:lpstr>Freight/Operations Applications </vt:lpstr>
      <vt:lpstr>Freight/Operations Applications </vt:lpstr>
      <vt:lpstr>Freight/Operations Applications..contd</vt:lpstr>
      <vt:lpstr>Freight/Operations Applications..contd</vt:lpstr>
      <vt:lpstr>Freight/Operations Applications..contd</vt:lpstr>
      <vt:lpstr>Freight/Operations Applications..advantages</vt:lpstr>
      <vt:lpstr>Freight/Operations Applications..advantages</vt:lpstr>
      <vt:lpstr>FOIS - https://www.fois.indianrail.gov.in/ </vt:lpstr>
      <vt:lpstr>Advances in interface technologies</vt:lpstr>
      <vt:lpstr>Policing Function</vt:lpstr>
      <vt:lpstr>Slide 25</vt:lpstr>
      <vt:lpstr>Application of Technology Examples from DHL</vt:lpstr>
      <vt:lpstr>Monitoring Mechanisms</vt:lpstr>
      <vt:lpstr>RFID</vt:lpstr>
      <vt:lpstr>NFC</vt:lpstr>
      <vt:lpstr>QR Code</vt:lpstr>
      <vt:lpstr>Example of QR Code</vt:lpstr>
      <vt:lpstr>The future</vt:lpstr>
      <vt:lpstr>What is IoT?</vt:lpstr>
      <vt:lpstr>Potential of IoT –  Internet of Things</vt:lpstr>
      <vt:lpstr>Slide 35</vt:lpstr>
      <vt:lpstr>Real life Example of IoT</vt:lpstr>
      <vt:lpstr>Slide 37</vt:lpstr>
      <vt:lpstr>Slide 38</vt:lpstr>
      <vt:lpstr>Slide 39</vt:lpstr>
      <vt:lpstr>Slide 40</vt:lpstr>
      <vt:lpstr>Slide 41</vt:lpstr>
      <vt:lpstr>Slide 42</vt:lpstr>
      <vt:lpstr>Slide 43</vt:lpstr>
      <vt:lpstr>Slide 44</vt:lpstr>
      <vt:lpstr>Slide 45</vt:lpstr>
      <vt:lpstr>Slide 46</vt:lpstr>
      <vt:lpstr>Slide 47</vt:lpstr>
      <vt:lpstr>Slide 48</vt:lpstr>
      <vt:lpstr>Slide 49</vt:lpstr>
      <vt:lpstr>Slide 50</vt:lpstr>
      <vt:lpstr>Big Data</vt:lpstr>
      <vt:lpstr>Big Data … just a little bit more!!!</vt:lpstr>
      <vt:lpstr>What is Analytics?</vt:lpstr>
      <vt:lpstr>Big Data &amp; Analytics</vt:lpstr>
      <vt:lpstr>Slide 55</vt:lpstr>
      <vt:lpstr>Big Data Potential</vt:lpstr>
      <vt:lpstr>Slide 57</vt:lpstr>
      <vt:lpstr>Slide 58</vt:lpstr>
      <vt:lpstr>References</vt:lpstr>
      <vt:lpstr>Discussion</vt:lpstr>
    </vt:vector>
  </TitlesOfParts>
  <Company>Hewlett-Packard</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IT Application on Indian Railways</dc:title>
  <dc:creator>Rajnish</dc:creator>
  <cp:lastModifiedBy>RAJNISH</cp:lastModifiedBy>
  <cp:revision>60</cp:revision>
  <dcterms:created xsi:type="dcterms:W3CDTF">2012-03-19T14:23:07Z</dcterms:created>
  <dcterms:modified xsi:type="dcterms:W3CDTF">2016-03-11T01:18:54Z</dcterms:modified>
</cp:coreProperties>
</file>