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xls" ContentType="application/vnd.ms-exce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5"/>
  </p:notesMasterIdLst>
  <p:sldIdLst>
    <p:sldId id="256" r:id="rId2"/>
    <p:sldId id="288" r:id="rId3"/>
    <p:sldId id="289" r:id="rId4"/>
    <p:sldId id="257" r:id="rId5"/>
    <p:sldId id="290" r:id="rId6"/>
    <p:sldId id="258" r:id="rId7"/>
    <p:sldId id="272" r:id="rId8"/>
    <p:sldId id="259" r:id="rId9"/>
    <p:sldId id="260" r:id="rId10"/>
    <p:sldId id="261" r:id="rId11"/>
    <p:sldId id="262" r:id="rId12"/>
    <p:sldId id="263" r:id="rId13"/>
    <p:sldId id="264" r:id="rId14"/>
    <p:sldId id="266" r:id="rId15"/>
    <p:sldId id="265" r:id="rId16"/>
    <p:sldId id="267" r:id="rId17"/>
    <p:sldId id="268" r:id="rId18"/>
    <p:sldId id="269" r:id="rId19"/>
    <p:sldId id="270" r:id="rId20"/>
    <p:sldId id="271" r:id="rId21"/>
    <p:sldId id="274" r:id="rId22"/>
    <p:sldId id="273" r:id="rId23"/>
    <p:sldId id="275" r:id="rId24"/>
    <p:sldId id="276" r:id="rId25"/>
    <p:sldId id="277" r:id="rId26"/>
    <p:sldId id="278" r:id="rId27"/>
    <p:sldId id="279" r:id="rId28"/>
    <p:sldId id="285" r:id="rId29"/>
    <p:sldId id="280" r:id="rId30"/>
    <p:sldId id="281" r:id="rId31"/>
    <p:sldId id="284" r:id="rId32"/>
    <p:sldId id="282" r:id="rId33"/>
    <p:sldId id="283"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5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63F66C-9426-42AC-A17B-09185AD0568A}" type="datetimeFigureOut">
              <a:rPr lang="en-IN" smtClean="0"/>
              <a:pPr/>
              <a:t>21-09-2014</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E1A7D6-9660-428B-89D5-40EE42AB75B1}"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10</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11</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12</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13</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574B8895-029F-4F02-8BD7-9CECE166D269}" type="slidenum">
              <a:rPr lang="en-IN" smtClean="0"/>
              <a:pPr>
                <a:defRPr/>
              </a:pPr>
              <a:t>14</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15</a:t>
            </a:fld>
            <a:endParaRPr lang="en-I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574B8895-029F-4F02-8BD7-9CECE166D269}" type="slidenum">
              <a:rPr lang="en-IN" smtClean="0"/>
              <a:pPr>
                <a:defRPr/>
              </a:pPr>
              <a:t>16</a:t>
            </a:fld>
            <a:endParaRPr lang="en-I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17</a:t>
            </a:fld>
            <a:endParaRPr lang="en-IN"/>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18</a:t>
            </a:fld>
            <a:endParaRPr lang="en-IN"/>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19</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2</a:t>
            </a:fld>
            <a:endParaRPr lang="en-IN"/>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20</a:t>
            </a:fld>
            <a:endParaRPr lang="en-IN"/>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574B8895-029F-4F02-8BD7-9CECE166D269}" type="slidenum">
              <a:rPr lang="en-IN" smtClean="0"/>
              <a:pPr>
                <a:defRPr/>
              </a:pPr>
              <a:t>21</a:t>
            </a:fld>
            <a:endParaRPr lang="en-IN"/>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22</a:t>
            </a:fld>
            <a:endParaRPr lang="en-IN"/>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23</a:t>
            </a:fld>
            <a:endParaRPr lang="en-IN"/>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24</a:t>
            </a:fld>
            <a:endParaRPr lang="en-IN"/>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25</a:t>
            </a:fld>
            <a:endParaRPr lang="en-IN"/>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26</a:t>
            </a:fld>
            <a:endParaRPr lang="en-IN"/>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27</a:t>
            </a:fld>
            <a:endParaRPr lang="en-IN"/>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476D224D-7515-498E-A05D-C33184DCBDB8}" type="slidenum">
              <a:rPr lang="en-IN" smtClean="0"/>
              <a:pPr>
                <a:defRPr/>
              </a:pPr>
              <a:t>28</a:t>
            </a:fld>
            <a:endParaRPr lang="en-IN"/>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29</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3</a:t>
            </a:fld>
            <a:endParaRPr lang="en-IN"/>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30</a:t>
            </a:fld>
            <a:endParaRPr lang="en-IN"/>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476D224D-7515-498E-A05D-C33184DCBDB8}" type="slidenum">
              <a:rPr lang="en-IN" smtClean="0"/>
              <a:pPr>
                <a:defRPr/>
              </a:pPr>
              <a:t>31</a:t>
            </a:fld>
            <a:endParaRPr lang="en-IN"/>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32</a:t>
            </a:fld>
            <a:endParaRPr lang="en-IN"/>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33</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4</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5</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6</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574B8895-029F-4F02-8BD7-9CECE166D269}" type="slidenum">
              <a:rPr lang="en-IN" smtClean="0"/>
              <a:pPr>
                <a:defRPr/>
              </a:pPr>
              <a:t>7</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8</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0E1A7D6-9660-428B-89D5-40EE42AB75B1}" type="slidenum">
              <a:rPr lang="en-IN" smtClean="0"/>
              <a:pPr/>
              <a:t>9</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9/21/2014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9/21/2014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9/21/2014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9/21/2014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9/21/2014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9/21/2014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21.xml"/><Relationship Id="rId7"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oleObject" Target="../embeddings/Microsoft_Office_Excel_97-2003_Worksheet2.xls"/><Relationship Id="rId4" Type="http://schemas.openxmlformats.org/officeDocument/2006/relationships/oleObject" Target="../embeddings/Microsoft_Office_Excel_97-2003_Worksheet1.xls"/></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553200" cy="3048000"/>
          </a:xfrm>
        </p:spPr>
        <p:txBody>
          <a:bodyPr>
            <a:normAutofit/>
          </a:bodyPr>
          <a:lstStyle/>
          <a:p>
            <a:r>
              <a:rPr lang="en-US" sz="2200" dirty="0" smtClean="0">
                <a:solidFill>
                  <a:srgbClr val="7030A0"/>
                </a:solidFill>
              </a:rPr>
              <a:t>BIMSTEC Course</a:t>
            </a:r>
          </a:p>
          <a:p>
            <a:r>
              <a:rPr lang="en-US" dirty="0" smtClean="0">
                <a:solidFill>
                  <a:srgbClr val="7030A0"/>
                </a:solidFill>
              </a:rPr>
              <a:t>National Academy of Indian Railways</a:t>
            </a:r>
          </a:p>
          <a:p>
            <a:r>
              <a:rPr lang="en-US" dirty="0" err="1" smtClean="0">
                <a:solidFill>
                  <a:srgbClr val="7030A0"/>
                </a:solidFill>
              </a:rPr>
              <a:t>Vadodara</a:t>
            </a:r>
            <a:endParaRPr lang="en-US" dirty="0" smtClean="0">
              <a:solidFill>
                <a:srgbClr val="7030A0"/>
              </a:solidFill>
            </a:endParaRPr>
          </a:p>
          <a:p>
            <a:endParaRPr lang="en-US" dirty="0" smtClean="0"/>
          </a:p>
          <a:p>
            <a:endParaRPr lang="en-US" dirty="0" smtClean="0">
              <a:solidFill>
                <a:schemeClr val="accent5">
                  <a:lumMod val="50000"/>
                </a:schemeClr>
              </a:solidFill>
            </a:endParaRPr>
          </a:p>
          <a:p>
            <a:r>
              <a:rPr lang="en-US" sz="2000" dirty="0" smtClean="0">
                <a:solidFill>
                  <a:schemeClr val="accent5">
                    <a:lumMod val="50000"/>
                  </a:schemeClr>
                </a:solidFill>
              </a:rPr>
              <a:t>Sumant Chak</a:t>
            </a:r>
          </a:p>
          <a:p>
            <a:r>
              <a:rPr lang="en-US" dirty="0" smtClean="0">
                <a:solidFill>
                  <a:schemeClr val="accent5">
                    <a:lumMod val="50000"/>
                  </a:schemeClr>
                </a:solidFill>
              </a:rPr>
              <a:t>Asian Institute of Transport Development (AITD), New Delhi</a:t>
            </a:r>
            <a:endParaRPr lang="en-IN" dirty="0">
              <a:solidFill>
                <a:schemeClr val="accent5">
                  <a:lumMod val="50000"/>
                </a:schemeClr>
              </a:solidFill>
            </a:endParaRPr>
          </a:p>
        </p:txBody>
      </p:sp>
      <p:sp>
        <p:nvSpPr>
          <p:cNvPr id="2" name="Title 1"/>
          <p:cNvSpPr>
            <a:spLocks noGrp="1"/>
          </p:cNvSpPr>
          <p:nvPr>
            <p:ph type="ctrTitle"/>
          </p:nvPr>
        </p:nvSpPr>
        <p:spPr/>
        <p:txBody>
          <a:bodyPr/>
          <a:lstStyle/>
          <a:p>
            <a:r>
              <a:rPr lang="en-US" dirty="0" smtClean="0"/>
              <a:t>Comparative Socio-Economic advantages of Rail</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Development of Empirical model</a:t>
            </a:r>
            <a:endParaRPr lang="en-IN" dirty="0"/>
          </a:p>
        </p:txBody>
      </p:sp>
      <p:sp>
        <p:nvSpPr>
          <p:cNvPr id="3" name="Content Placeholder 2"/>
          <p:cNvSpPr>
            <a:spLocks noGrp="1"/>
          </p:cNvSpPr>
          <p:nvPr>
            <p:ph sz="quarter" idx="1"/>
          </p:nvPr>
        </p:nvSpPr>
        <p:spPr/>
        <p:txBody>
          <a:bodyPr/>
          <a:lstStyle/>
          <a:p>
            <a:r>
              <a:rPr lang="en-IN" dirty="0" smtClean="0"/>
              <a:t>The development of the empirical model was based on the using fixed values of traffic of one mode compared to the other – to work out </a:t>
            </a:r>
            <a:r>
              <a:rPr lang="en-US" dirty="0" smtClean="0"/>
              <a:t>energy consumed and polluting emissions with resultant health impacts and social costs – on the basis of the following</a:t>
            </a:r>
            <a:r>
              <a:rPr lang="en-IN" dirty="0" smtClean="0"/>
              <a:t>:</a:t>
            </a:r>
          </a:p>
          <a:p>
            <a:pPr>
              <a:buNone/>
            </a:pPr>
            <a:r>
              <a:rPr lang="en-IN" dirty="0" smtClean="0"/>
              <a:t>	-	Representative sections</a:t>
            </a:r>
          </a:p>
          <a:p>
            <a:pPr>
              <a:buNone/>
            </a:pPr>
            <a:r>
              <a:rPr lang="en-IN" dirty="0" smtClean="0"/>
              <a:t>	-	Road traffic flows</a:t>
            </a:r>
          </a:p>
          <a:p>
            <a:pPr>
              <a:buNone/>
            </a:pPr>
            <a:r>
              <a:rPr lang="en-IN" dirty="0" smtClean="0"/>
              <a:t>	-	Rail traffic flows</a:t>
            </a:r>
          </a:p>
          <a:p>
            <a:pPr>
              <a:buNone/>
            </a:pPr>
            <a:r>
              <a:rPr lang="en-IN" dirty="0" smtClean="0"/>
              <a:t>	-	Energy consumption</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Energy Consumption and Pollutant Emissions</a:t>
            </a:r>
            <a:endParaRPr lang="en-IN" dirty="0"/>
          </a:p>
        </p:txBody>
      </p:sp>
      <p:sp>
        <p:nvSpPr>
          <p:cNvPr id="3" name="Content Placeholder 2"/>
          <p:cNvSpPr>
            <a:spLocks noGrp="1"/>
          </p:cNvSpPr>
          <p:nvPr>
            <p:ph sz="quarter" idx="1"/>
          </p:nvPr>
        </p:nvSpPr>
        <p:spPr/>
        <p:txBody>
          <a:bodyPr/>
          <a:lstStyle/>
          <a:p>
            <a:r>
              <a:rPr lang="en-IN" dirty="0" smtClean="0"/>
              <a:t>The study focused on the following to obtain comparative data:</a:t>
            </a:r>
          </a:p>
          <a:p>
            <a:endParaRPr lang="en-IN" dirty="0" smtClean="0"/>
          </a:p>
          <a:p>
            <a:pPr lvl="1"/>
            <a:r>
              <a:rPr lang="en-IN" dirty="0" smtClean="0"/>
              <a:t>-	Energy consumption</a:t>
            </a:r>
          </a:p>
          <a:p>
            <a:pPr lvl="1"/>
            <a:r>
              <a:rPr lang="en-IN" dirty="0" smtClean="0"/>
              <a:t>-	Pollutant Emissions:</a:t>
            </a:r>
          </a:p>
          <a:p>
            <a:pPr lvl="3"/>
            <a:r>
              <a:rPr lang="en-IN" dirty="0" smtClean="0"/>
              <a:t>Carbon Dioxide</a:t>
            </a:r>
          </a:p>
          <a:p>
            <a:pPr lvl="3"/>
            <a:r>
              <a:rPr lang="en-IN" dirty="0" smtClean="0"/>
              <a:t>Carbon Monoxide</a:t>
            </a:r>
          </a:p>
          <a:p>
            <a:pPr lvl="3"/>
            <a:r>
              <a:rPr lang="en-IN" dirty="0" smtClean="0"/>
              <a:t>Nitrogen Oxide</a:t>
            </a:r>
          </a:p>
          <a:p>
            <a:pPr lvl="3"/>
            <a:r>
              <a:rPr lang="en-IN" dirty="0" smtClean="0"/>
              <a:t>Non-methane Volatile Organic Compounds</a:t>
            </a:r>
          </a:p>
          <a:p>
            <a:pPr lvl="3">
              <a:buNone/>
            </a:pPr>
            <a:r>
              <a:rPr lang="en-IN" i="1" dirty="0" smtClean="0">
                <a:solidFill>
                  <a:srgbClr val="002060"/>
                </a:solidFill>
              </a:rPr>
              <a:t>Thereafter Intermodal substitution and its effect provided comparative details to consider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External Costs</a:t>
            </a:r>
            <a:endParaRPr lang="en-IN" dirty="0"/>
          </a:p>
        </p:txBody>
      </p:sp>
      <p:sp>
        <p:nvSpPr>
          <p:cNvPr id="3" name="Content Placeholder 2"/>
          <p:cNvSpPr>
            <a:spLocks noGrp="1"/>
          </p:cNvSpPr>
          <p:nvPr>
            <p:ph sz="quarter" idx="1"/>
          </p:nvPr>
        </p:nvSpPr>
        <p:spPr/>
        <p:txBody>
          <a:bodyPr>
            <a:normAutofit fontScale="92500" lnSpcReduction="10000"/>
          </a:bodyPr>
          <a:lstStyle/>
          <a:p>
            <a:r>
              <a:rPr lang="en-IN" dirty="0" smtClean="0"/>
              <a:t>Important aspect of study as planners ignore this important factor in modal choice</a:t>
            </a:r>
          </a:p>
          <a:p>
            <a:r>
              <a:rPr lang="en-IN" dirty="0" smtClean="0"/>
              <a:t>Covers cost of externalities on account of air pollution and accidents</a:t>
            </a:r>
          </a:p>
          <a:p>
            <a:r>
              <a:rPr lang="en-IN" dirty="0" smtClean="0"/>
              <a:t>Urban population worst sufferers</a:t>
            </a:r>
          </a:p>
          <a:p>
            <a:r>
              <a:rPr lang="en-IN" dirty="0" smtClean="0"/>
              <a:t>Cost of fatalities, injuries, damage to property</a:t>
            </a:r>
          </a:p>
          <a:p>
            <a:r>
              <a:rPr lang="en-IN" dirty="0" smtClean="0"/>
              <a:t>Health costs due to pollution</a:t>
            </a:r>
          </a:p>
          <a:p>
            <a:r>
              <a:rPr lang="en-US" dirty="0" smtClean="0"/>
              <a:t>Correlates change in concentration level pollutant with change in mortality or morbidity</a:t>
            </a:r>
          </a:p>
          <a:p>
            <a:pPr>
              <a:buNone/>
            </a:pPr>
            <a:r>
              <a:rPr lang="en-US" i="1" dirty="0" smtClean="0">
                <a:solidFill>
                  <a:srgbClr val="002060"/>
                </a:solidFill>
              </a:rPr>
              <a:t>Relevant social costs are derived from comparative analysis and  intermodal substitution</a:t>
            </a:r>
            <a:endParaRPr lang="en-IN" i="1" dirty="0">
              <a:solidFill>
                <a:srgbClr val="00206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Findings of the Study – Freight Traffic</a:t>
            </a:r>
            <a:endParaRPr lang="en-IN" dirty="0"/>
          </a:p>
        </p:txBody>
      </p:sp>
      <p:sp>
        <p:nvSpPr>
          <p:cNvPr id="3" name="Content Placeholder 2"/>
          <p:cNvSpPr>
            <a:spLocks noGrp="1"/>
          </p:cNvSpPr>
          <p:nvPr>
            <p:ph sz="quarter" idx="1"/>
          </p:nvPr>
        </p:nvSpPr>
        <p:spPr/>
        <p:txBody>
          <a:bodyPr/>
          <a:lstStyle/>
          <a:p>
            <a:r>
              <a:rPr lang="en-IN" dirty="0" smtClean="0"/>
              <a:t>Rail consumes much less energy than road particularly in freight</a:t>
            </a:r>
          </a:p>
          <a:p>
            <a:pPr>
              <a:buNone/>
            </a:pPr>
            <a:endParaRPr lang="en-IN" dirty="0" smtClean="0"/>
          </a:p>
          <a:p>
            <a:pPr>
              <a:buNone/>
            </a:pPr>
            <a:r>
              <a:rPr lang="en-IN" dirty="0" smtClean="0"/>
              <a:t>	-	Rail consumes 75-90% less energy than road both in electric and diesel traction</a:t>
            </a:r>
          </a:p>
          <a:p>
            <a:pPr>
              <a:buNone/>
            </a:pPr>
            <a:r>
              <a:rPr lang="en-IN" dirty="0" smtClean="0"/>
              <a:t>	</a:t>
            </a:r>
          </a:p>
          <a:p>
            <a:pPr>
              <a:buNone/>
            </a:pPr>
            <a:r>
              <a:rPr lang="en-IN" dirty="0" smtClean="0">
                <a:solidFill>
                  <a:srgbClr val="FF0000"/>
                </a:solidFill>
              </a:rPr>
              <a:t>Imp</a:t>
            </a:r>
            <a:r>
              <a:rPr lang="en-IN" dirty="0" smtClean="0"/>
              <a:t> – </a:t>
            </a:r>
            <a:r>
              <a:rPr lang="en-IN" i="1" dirty="0" smtClean="0">
                <a:solidFill>
                  <a:schemeClr val="accent1">
                    <a:lumMod val="75000"/>
                  </a:schemeClr>
                </a:solidFill>
              </a:rPr>
              <a:t>Europe has a Marco Polo programme where anyone who enables transfer of 1 million tonne of traffic annually from road to rail is given money by a central fund</a:t>
            </a:r>
          </a:p>
          <a:p>
            <a:pPr>
              <a:buNone/>
            </a:pP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3" cstate="print"/>
          <a:srcRect/>
          <a:stretch>
            <a:fillRect/>
          </a:stretch>
        </p:blipFill>
        <p:spPr bwMode="auto">
          <a:xfrm>
            <a:off x="228600" y="762000"/>
            <a:ext cx="8382000" cy="5334000"/>
          </a:xfrm>
          <a:prstGeom prst="rect">
            <a:avLst/>
          </a:prstGeom>
          <a:noFill/>
          <a:ln w="9525">
            <a:noFill/>
            <a:miter lim="800000"/>
            <a:headEnd/>
            <a:tailEnd/>
          </a:ln>
        </p:spPr>
      </p:pic>
      <p:grpSp>
        <p:nvGrpSpPr>
          <p:cNvPr id="2" name="Group 3"/>
          <p:cNvGrpSpPr>
            <a:grpSpLocks/>
          </p:cNvGrpSpPr>
          <p:nvPr/>
        </p:nvGrpSpPr>
        <p:grpSpPr bwMode="auto">
          <a:xfrm>
            <a:off x="8815388" y="0"/>
            <a:ext cx="328612" cy="381000"/>
            <a:chOff x="5989" y="1260"/>
            <a:chExt cx="2938" cy="3420"/>
          </a:xfrm>
        </p:grpSpPr>
        <p:pic>
          <p:nvPicPr>
            <p:cNvPr id="17412" name="Picture 4"/>
            <p:cNvPicPr>
              <a:picLocks noChangeAspect="1" noChangeArrowheads="1"/>
            </p:cNvPicPr>
            <p:nvPr/>
          </p:nvPicPr>
          <p:blipFill>
            <a:blip r:embed="rId4" cstate="print"/>
            <a:srcRect/>
            <a:stretch>
              <a:fillRect/>
            </a:stretch>
          </p:blipFill>
          <p:spPr bwMode="auto">
            <a:xfrm>
              <a:off x="5989" y="1260"/>
              <a:ext cx="2938" cy="3420"/>
            </a:xfrm>
            <a:prstGeom prst="rect">
              <a:avLst/>
            </a:prstGeom>
            <a:noFill/>
            <a:ln w="9525">
              <a:noFill/>
              <a:miter lim="800000"/>
              <a:headEnd/>
              <a:tailEnd/>
            </a:ln>
          </p:spPr>
        </p:pic>
        <p:pic>
          <p:nvPicPr>
            <p:cNvPr id="17413" name="Picture 5"/>
            <p:cNvPicPr>
              <a:picLocks noChangeAspect="1" noChangeArrowheads="1"/>
            </p:cNvPicPr>
            <p:nvPr/>
          </p:nvPicPr>
          <p:blipFill>
            <a:blip r:embed="rId5" cstate="print"/>
            <a:srcRect/>
            <a:stretch>
              <a:fillRect/>
            </a:stretch>
          </p:blipFill>
          <p:spPr bwMode="auto">
            <a:xfrm>
              <a:off x="6115" y="1449"/>
              <a:ext cx="2608" cy="739"/>
            </a:xfrm>
            <a:prstGeom prst="rect">
              <a:avLst/>
            </a:prstGeom>
            <a:noFill/>
            <a:ln w="9525">
              <a:noFill/>
              <a:miter lim="800000"/>
              <a:headEnd/>
              <a:tailEnd/>
            </a:ln>
          </p:spPr>
        </p:pic>
        <p:pic>
          <p:nvPicPr>
            <p:cNvPr id="17414" name="Picture 6"/>
            <p:cNvPicPr>
              <a:picLocks noChangeAspect="1" noChangeArrowheads="1"/>
            </p:cNvPicPr>
            <p:nvPr/>
          </p:nvPicPr>
          <p:blipFill>
            <a:blip r:embed="rId6" cstate="print"/>
            <a:srcRect/>
            <a:stretch>
              <a:fillRect/>
            </a:stretch>
          </p:blipFill>
          <p:spPr bwMode="auto">
            <a:xfrm>
              <a:off x="6232" y="2382"/>
              <a:ext cx="2431" cy="205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Findings of the Study – Passenger Traffic</a:t>
            </a:r>
            <a:endParaRPr lang="en-IN" dirty="0"/>
          </a:p>
        </p:txBody>
      </p:sp>
      <p:sp>
        <p:nvSpPr>
          <p:cNvPr id="3" name="Content Placeholder 2"/>
          <p:cNvSpPr>
            <a:spLocks noGrp="1"/>
          </p:cNvSpPr>
          <p:nvPr>
            <p:ph sz="quarter" idx="1"/>
          </p:nvPr>
        </p:nvSpPr>
        <p:spPr/>
        <p:txBody>
          <a:bodyPr/>
          <a:lstStyle/>
          <a:p>
            <a:r>
              <a:rPr lang="en-US" dirty="0" smtClean="0"/>
              <a:t>In comparison to road, rail consumes 5 to 21% less energy for passenger traffic.</a:t>
            </a:r>
          </a:p>
          <a:p>
            <a:r>
              <a:rPr lang="en-US" dirty="0" smtClean="0"/>
              <a:t>The reduced advantage is on account of dead weight of railway coaches which can weigh over 25 – 40 </a:t>
            </a:r>
            <a:r>
              <a:rPr lang="en-US" dirty="0" err="1" smtClean="0"/>
              <a:t>tonnes</a:t>
            </a:r>
            <a:r>
              <a:rPr lang="en-US" dirty="0" smtClean="0"/>
              <a:t> carrying just 5-6 </a:t>
            </a:r>
            <a:r>
              <a:rPr lang="en-US" dirty="0" err="1" smtClean="0"/>
              <a:t>tonnes</a:t>
            </a:r>
            <a:r>
              <a:rPr lang="en-US" dirty="0" smtClean="0"/>
              <a:t> of passengers when full</a:t>
            </a:r>
          </a:p>
          <a:p>
            <a:r>
              <a:rPr lang="en-US" dirty="0" smtClean="0"/>
              <a:t>Diesel bus is a close energy-efficient option in comparison to rail and is far more energy-efficient than passenger car.</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3"/>
          <p:cNvPicPr>
            <a:picLocks noChangeAspect="1" noChangeArrowheads="1"/>
          </p:cNvPicPr>
          <p:nvPr/>
        </p:nvPicPr>
        <p:blipFill>
          <a:blip r:embed="rId3" cstate="print"/>
          <a:srcRect/>
          <a:stretch>
            <a:fillRect/>
          </a:stretch>
        </p:blipFill>
        <p:spPr bwMode="auto">
          <a:xfrm>
            <a:off x="569913" y="392113"/>
            <a:ext cx="7848600" cy="5643562"/>
          </a:xfrm>
          <a:prstGeom prst="rect">
            <a:avLst/>
          </a:prstGeom>
          <a:noFill/>
          <a:ln w="9525">
            <a:noFill/>
            <a:miter lim="800000"/>
            <a:headEnd/>
            <a:tailEnd/>
          </a:ln>
        </p:spPr>
      </p:pic>
      <p:grpSp>
        <p:nvGrpSpPr>
          <p:cNvPr id="2" name="Group 4"/>
          <p:cNvGrpSpPr>
            <a:grpSpLocks/>
          </p:cNvGrpSpPr>
          <p:nvPr/>
        </p:nvGrpSpPr>
        <p:grpSpPr bwMode="auto">
          <a:xfrm>
            <a:off x="8815388" y="0"/>
            <a:ext cx="328612" cy="381000"/>
            <a:chOff x="5989" y="1260"/>
            <a:chExt cx="2938" cy="3420"/>
          </a:xfrm>
        </p:grpSpPr>
        <p:pic>
          <p:nvPicPr>
            <p:cNvPr id="18436" name="Picture 5"/>
            <p:cNvPicPr>
              <a:picLocks noChangeAspect="1" noChangeArrowheads="1"/>
            </p:cNvPicPr>
            <p:nvPr/>
          </p:nvPicPr>
          <p:blipFill>
            <a:blip r:embed="rId4" cstate="print"/>
            <a:srcRect/>
            <a:stretch>
              <a:fillRect/>
            </a:stretch>
          </p:blipFill>
          <p:spPr bwMode="auto">
            <a:xfrm>
              <a:off x="5989" y="1260"/>
              <a:ext cx="2938" cy="3420"/>
            </a:xfrm>
            <a:prstGeom prst="rect">
              <a:avLst/>
            </a:prstGeom>
            <a:noFill/>
            <a:ln w="9525">
              <a:noFill/>
              <a:miter lim="800000"/>
              <a:headEnd/>
              <a:tailEnd/>
            </a:ln>
          </p:spPr>
        </p:pic>
        <p:pic>
          <p:nvPicPr>
            <p:cNvPr id="18437" name="Picture 6"/>
            <p:cNvPicPr>
              <a:picLocks noChangeAspect="1" noChangeArrowheads="1"/>
            </p:cNvPicPr>
            <p:nvPr/>
          </p:nvPicPr>
          <p:blipFill>
            <a:blip r:embed="rId5" cstate="print"/>
            <a:srcRect/>
            <a:stretch>
              <a:fillRect/>
            </a:stretch>
          </p:blipFill>
          <p:spPr bwMode="auto">
            <a:xfrm>
              <a:off x="6115" y="1449"/>
              <a:ext cx="2608" cy="739"/>
            </a:xfrm>
            <a:prstGeom prst="rect">
              <a:avLst/>
            </a:prstGeom>
            <a:noFill/>
            <a:ln w="9525">
              <a:noFill/>
              <a:miter lim="800000"/>
              <a:headEnd/>
              <a:tailEnd/>
            </a:ln>
          </p:spPr>
        </p:pic>
        <p:pic>
          <p:nvPicPr>
            <p:cNvPr id="18438" name="Picture 7"/>
            <p:cNvPicPr>
              <a:picLocks noChangeAspect="1" noChangeArrowheads="1"/>
            </p:cNvPicPr>
            <p:nvPr/>
          </p:nvPicPr>
          <p:blipFill>
            <a:blip r:embed="rId6" cstate="print"/>
            <a:srcRect/>
            <a:stretch>
              <a:fillRect/>
            </a:stretch>
          </p:blipFill>
          <p:spPr bwMode="auto">
            <a:xfrm>
              <a:off x="6232" y="2382"/>
              <a:ext cx="2431" cy="205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Important Basis of Comparison</a:t>
            </a:r>
            <a:endParaRPr lang="en-IN" dirty="0"/>
          </a:p>
        </p:txBody>
      </p:sp>
      <p:sp>
        <p:nvSpPr>
          <p:cNvPr id="3" name="Content Placeholder 2"/>
          <p:cNvSpPr>
            <a:spLocks noGrp="1"/>
          </p:cNvSpPr>
          <p:nvPr>
            <p:ph sz="quarter" idx="1"/>
          </p:nvPr>
        </p:nvSpPr>
        <p:spPr>
          <a:xfrm>
            <a:off x="304800" y="2819400"/>
            <a:ext cx="8534400" cy="2438400"/>
          </a:xfrm>
        </p:spPr>
        <p:txBody>
          <a:bodyPr/>
          <a:lstStyle/>
          <a:p>
            <a:r>
              <a:rPr lang="en-US" dirty="0" smtClean="0"/>
              <a:t>For comparative analysis, energy consumption on both the modes is inclusive of the energy used at thermal power plants and oil refineries in the generation of electrical energy and production of fuel used for locomotion.</a:t>
            </a:r>
          </a:p>
          <a:p>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Findings of the Study – Financial Costs</a:t>
            </a:r>
            <a:endParaRPr lang="en-IN" dirty="0"/>
          </a:p>
        </p:txBody>
      </p:sp>
      <p:sp>
        <p:nvSpPr>
          <p:cNvPr id="3" name="Content Placeholder 2"/>
          <p:cNvSpPr>
            <a:spLocks noGrp="1"/>
          </p:cNvSpPr>
          <p:nvPr>
            <p:ph sz="quarter" idx="1"/>
          </p:nvPr>
        </p:nvSpPr>
        <p:spPr/>
        <p:txBody>
          <a:bodyPr>
            <a:normAutofit/>
          </a:bodyPr>
          <a:lstStyle/>
          <a:p>
            <a:r>
              <a:rPr lang="en-US" dirty="0" smtClean="0"/>
              <a:t>Costs of rail generally lower than road. Advantage greater for freight than for passenger traffic. Differential between road and rail costs for passenger traffic (base year 2000) is Rs 1.62 per PKM. For freight it increases to Rs2.09 per NTKM. </a:t>
            </a:r>
          </a:p>
          <a:p>
            <a:r>
              <a:rPr lang="en-US" dirty="0" smtClean="0"/>
              <a:t>For passenger traffic, cost on rail between Rs 1.10 and Rs 1.48 per PKM, while in the case of diesel bus, it is between Rs 1.04 and Rs2.89 per PKM. The comparative advantage of rail declines in a situation where adequate road capacity.  </a:t>
            </a:r>
          </a:p>
          <a:p>
            <a:endParaRPr lang="en-US" dirty="0" smtClean="0"/>
          </a:p>
          <a:p>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Findings of the Study – Financial Costs</a:t>
            </a:r>
            <a:endParaRPr lang="en-IN" dirty="0"/>
          </a:p>
        </p:txBody>
      </p:sp>
      <p:sp>
        <p:nvSpPr>
          <p:cNvPr id="3" name="Content Placeholder 2"/>
          <p:cNvSpPr>
            <a:spLocks noGrp="1"/>
          </p:cNvSpPr>
          <p:nvPr>
            <p:ph sz="quarter" idx="1"/>
          </p:nvPr>
        </p:nvSpPr>
        <p:spPr/>
        <p:txBody>
          <a:bodyPr/>
          <a:lstStyle/>
          <a:p>
            <a:r>
              <a:rPr lang="en-US" dirty="0" smtClean="0"/>
              <a:t>Substantial savings result from the substitution of road by rail for carrying the selected volumes of traffic mentioned above. The daily overall savings in respect of freight traffic in the base year 2000 range between Rs 0.73 million and Rs 17.99 million. For the same year, the daily savings in respect of passenger traffic range between Rs0.80 million and Rs 4.19 million. The variation in savings is due to sectional characteristics, such as length of section, type of terrain, etc.</a:t>
            </a:r>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Transport Choices</a:t>
            </a:r>
            <a:endParaRPr lang="en-IN" dirty="0"/>
          </a:p>
        </p:txBody>
      </p:sp>
      <p:sp>
        <p:nvSpPr>
          <p:cNvPr id="3" name="Content Placeholder 2"/>
          <p:cNvSpPr>
            <a:spLocks noGrp="1"/>
          </p:cNvSpPr>
          <p:nvPr>
            <p:ph sz="quarter" idx="1"/>
          </p:nvPr>
        </p:nvSpPr>
        <p:spPr/>
        <p:txBody>
          <a:bodyPr/>
          <a:lstStyle/>
          <a:p>
            <a:pPr marL="465138" indent="-465138" algn="just">
              <a:spcBef>
                <a:spcPct val="50000"/>
              </a:spcBef>
              <a:buFont typeface="Wingdings" pitchFamily="2" charset="2"/>
              <a:buChar char="§"/>
            </a:pPr>
            <a:r>
              <a:rPr lang="en-US" sz="2400" dirty="0" smtClean="0">
                <a:solidFill>
                  <a:schemeClr val="tx1">
                    <a:lumMod val="75000"/>
                    <a:lumOff val="25000"/>
                  </a:schemeClr>
                </a:solidFill>
              </a:rPr>
              <a:t>Transport an integral part of economic and commercial activities.</a:t>
            </a:r>
          </a:p>
          <a:p>
            <a:pPr marL="465138" indent="-465138" algn="just">
              <a:spcBef>
                <a:spcPct val="50000"/>
              </a:spcBef>
              <a:buFont typeface="Wingdings" pitchFamily="2" charset="2"/>
              <a:buChar char="§"/>
            </a:pPr>
            <a:r>
              <a:rPr lang="en-US" sz="2400" dirty="0" smtClean="0">
                <a:solidFill>
                  <a:schemeClr val="tx1">
                    <a:lumMod val="75000"/>
                    <a:lumOff val="25000"/>
                  </a:schemeClr>
                </a:solidFill>
              </a:rPr>
              <a:t>There are choices involved in respect of modes of transportation – rail, road, air, ship or even non-motorized transport.</a:t>
            </a:r>
          </a:p>
          <a:p>
            <a:pPr marL="465138" indent="-465138" algn="just">
              <a:spcBef>
                <a:spcPct val="50000"/>
              </a:spcBef>
              <a:buFont typeface="Wingdings" pitchFamily="2" charset="2"/>
              <a:buChar char="§"/>
            </a:pPr>
            <a:r>
              <a:rPr lang="en-US" sz="2400" dirty="0" smtClean="0">
                <a:solidFill>
                  <a:schemeClr val="tx1">
                    <a:lumMod val="75000"/>
                    <a:lumOff val="25000"/>
                  </a:schemeClr>
                </a:solidFill>
              </a:rPr>
              <a:t>Choice is driven by trade offs among prices, speed, safety, reliability and convenience for different modes.</a:t>
            </a:r>
          </a:p>
          <a:p>
            <a:pPr marL="465138" indent="-465138" algn="just">
              <a:spcBef>
                <a:spcPct val="50000"/>
              </a:spcBef>
              <a:buFont typeface="Wingdings" pitchFamily="2" charset="2"/>
              <a:buChar char="§"/>
            </a:pPr>
            <a:r>
              <a:rPr lang="en-US" sz="2400" dirty="0" smtClean="0">
                <a:solidFill>
                  <a:schemeClr val="tx1">
                    <a:lumMod val="75000"/>
                    <a:lumOff val="25000"/>
                  </a:schemeClr>
                </a:solidFill>
              </a:rPr>
              <a:t>Supply price in a modal transport market and users’ cost are the determinants of choice.</a:t>
            </a:r>
          </a:p>
          <a:p>
            <a:pPr>
              <a:buNone/>
            </a:pPr>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Environmental Damage</a:t>
            </a:r>
            <a:endParaRPr lang="en-IN" dirty="0"/>
          </a:p>
        </p:txBody>
      </p:sp>
      <p:sp>
        <p:nvSpPr>
          <p:cNvPr id="3" name="Content Placeholder 2"/>
          <p:cNvSpPr>
            <a:spLocks noGrp="1"/>
          </p:cNvSpPr>
          <p:nvPr>
            <p:ph sz="quarter" idx="1"/>
          </p:nvPr>
        </p:nvSpPr>
        <p:spPr/>
        <p:txBody>
          <a:bodyPr>
            <a:normAutofit fontScale="92500"/>
          </a:bodyPr>
          <a:lstStyle/>
          <a:p>
            <a:r>
              <a:rPr lang="en-US" dirty="0" smtClean="0"/>
              <a:t>Rail causes less damage compared to road; more marked in freight traffic. Rail, however, lose this advantage in electric traction for passenger traffic. </a:t>
            </a:r>
          </a:p>
          <a:p>
            <a:pPr>
              <a:buNone/>
            </a:pPr>
            <a:endParaRPr lang="en-US" dirty="0" smtClean="0"/>
          </a:p>
          <a:p>
            <a:r>
              <a:rPr lang="en-US" dirty="0" smtClean="0"/>
              <a:t>Comparative impact of diesel and electric traction shows electric traction has higher CO2, SO2/SOX and TSP emissions if the polluting effect of coal for in power generation at thermal plants in urban areas is taken. This gets </a:t>
            </a:r>
            <a:r>
              <a:rPr lang="en-US" dirty="0" err="1" smtClean="0"/>
              <a:t>neutralised</a:t>
            </a:r>
            <a:r>
              <a:rPr lang="en-US" dirty="0" smtClean="0"/>
              <a:t> if gas used as fuel for generating power. The electric traction is, however, cleaner than diesel </a:t>
            </a:r>
            <a:r>
              <a:rPr lang="en-US" dirty="0" err="1" smtClean="0"/>
              <a:t>w.r.t</a:t>
            </a:r>
            <a:r>
              <a:rPr lang="en-US" dirty="0" smtClean="0"/>
              <a:t>. other pollutants, such as CO and NOX.</a:t>
            </a:r>
          </a:p>
          <a:p>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685800" y="338138"/>
            <a:ext cx="7772400" cy="609600"/>
          </a:xfrm>
        </p:spPr>
        <p:txBody>
          <a:bodyPr>
            <a:normAutofit/>
          </a:bodyPr>
          <a:lstStyle/>
          <a:p>
            <a:pPr eaLnBrk="1" fontAlgn="auto" hangingPunct="1">
              <a:spcAft>
                <a:spcPts val="0"/>
              </a:spcAft>
              <a:defRPr/>
            </a:pPr>
            <a:r>
              <a:rPr lang="en-US" smtClean="0"/>
              <a:t>CO</a:t>
            </a:r>
            <a:r>
              <a:rPr lang="en-US" baseline="-16000" smtClean="0"/>
              <a:t>2</a:t>
            </a:r>
            <a:r>
              <a:rPr lang="en-US" smtClean="0"/>
              <a:t> Emissions by Mode</a:t>
            </a:r>
          </a:p>
        </p:txBody>
      </p:sp>
      <p:graphicFrame>
        <p:nvGraphicFramePr>
          <p:cNvPr id="1026" name="Object 0"/>
          <p:cNvGraphicFramePr>
            <a:graphicFrameLocks noChangeAspect="1"/>
          </p:cNvGraphicFramePr>
          <p:nvPr/>
        </p:nvGraphicFramePr>
        <p:xfrm>
          <a:off x="3200400" y="3886200"/>
          <a:ext cx="5024438" cy="2647950"/>
        </p:xfrm>
        <a:graphic>
          <a:graphicData uri="http://schemas.openxmlformats.org/presentationml/2006/ole">
            <p:oleObj spid="_x0000_s1026" name="Chart" r:id="rId4" imgW="5445000" imgH="2868840" progId="Excel.Sheet.8">
              <p:embed/>
            </p:oleObj>
          </a:graphicData>
        </a:graphic>
      </p:graphicFrame>
      <p:sp>
        <p:nvSpPr>
          <p:cNvPr id="1029" name="Text Box 11"/>
          <p:cNvSpPr txBox="1">
            <a:spLocks noChangeArrowheads="1"/>
          </p:cNvSpPr>
          <p:nvPr/>
        </p:nvSpPr>
        <p:spPr bwMode="auto">
          <a:xfrm>
            <a:off x="652463" y="4919663"/>
            <a:ext cx="2438400" cy="457200"/>
          </a:xfrm>
          <a:prstGeom prst="rect">
            <a:avLst/>
          </a:prstGeom>
          <a:noFill/>
          <a:ln w="9525">
            <a:noFill/>
            <a:miter lim="800000"/>
            <a:headEnd/>
            <a:tailEnd/>
          </a:ln>
        </p:spPr>
        <p:txBody>
          <a:bodyPr>
            <a:spAutoFit/>
          </a:bodyPr>
          <a:lstStyle/>
          <a:p>
            <a:pPr algn="ctr">
              <a:spcBef>
                <a:spcPct val="50000"/>
              </a:spcBef>
            </a:pPr>
            <a:r>
              <a:rPr lang="en-US"/>
              <a:t>Japan</a:t>
            </a:r>
          </a:p>
        </p:txBody>
      </p:sp>
      <p:sp>
        <p:nvSpPr>
          <p:cNvPr id="1030" name="Line 14"/>
          <p:cNvSpPr>
            <a:spLocks noChangeShapeType="1"/>
          </p:cNvSpPr>
          <p:nvPr/>
        </p:nvSpPr>
        <p:spPr bwMode="auto">
          <a:xfrm flipH="1">
            <a:off x="5443538" y="2281238"/>
            <a:ext cx="990600" cy="0"/>
          </a:xfrm>
          <a:prstGeom prst="line">
            <a:avLst/>
          </a:prstGeom>
          <a:noFill/>
          <a:ln w="9525">
            <a:solidFill>
              <a:schemeClr val="tx1"/>
            </a:solidFill>
            <a:round/>
            <a:headEnd/>
            <a:tailEnd type="triangle" w="med" len="med"/>
          </a:ln>
        </p:spPr>
        <p:txBody>
          <a:bodyPr/>
          <a:lstStyle/>
          <a:p>
            <a:endParaRPr lang="en-IN"/>
          </a:p>
        </p:txBody>
      </p:sp>
      <p:graphicFrame>
        <p:nvGraphicFramePr>
          <p:cNvPr id="1027" name="Object 1"/>
          <p:cNvGraphicFramePr>
            <a:graphicFrameLocks noChangeAspect="1"/>
          </p:cNvGraphicFramePr>
          <p:nvPr/>
        </p:nvGraphicFramePr>
        <p:xfrm>
          <a:off x="381000" y="1076325"/>
          <a:ext cx="5105400" cy="2689225"/>
        </p:xfrm>
        <a:graphic>
          <a:graphicData uri="http://schemas.openxmlformats.org/presentationml/2006/ole">
            <p:oleObj spid="_x0000_s1027" name="Chart" r:id="rId5" imgW="5445000" imgH="2868840" progId="Excel.Sheet.8">
              <p:embed/>
            </p:oleObj>
          </a:graphicData>
        </a:graphic>
      </p:graphicFrame>
      <p:sp>
        <p:nvSpPr>
          <p:cNvPr id="1031" name="Line 17"/>
          <p:cNvSpPr>
            <a:spLocks noChangeShapeType="1"/>
          </p:cNvSpPr>
          <p:nvPr/>
        </p:nvSpPr>
        <p:spPr bwMode="auto">
          <a:xfrm>
            <a:off x="2286000" y="5181600"/>
            <a:ext cx="942975" cy="0"/>
          </a:xfrm>
          <a:prstGeom prst="line">
            <a:avLst/>
          </a:prstGeom>
          <a:noFill/>
          <a:ln w="9525">
            <a:solidFill>
              <a:schemeClr val="tx1"/>
            </a:solidFill>
            <a:round/>
            <a:headEnd/>
            <a:tailEnd type="triangle" w="med" len="med"/>
          </a:ln>
        </p:spPr>
        <p:txBody>
          <a:bodyPr/>
          <a:lstStyle/>
          <a:p>
            <a:endParaRPr lang="en-IN"/>
          </a:p>
        </p:txBody>
      </p:sp>
      <p:sp>
        <p:nvSpPr>
          <p:cNvPr id="1032" name="Text Box 18"/>
          <p:cNvSpPr txBox="1">
            <a:spLocks noChangeArrowheads="1"/>
          </p:cNvSpPr>
          <p:nvPr/>
        </p:nvSpPr>
        <p:spPr bwMode="auto">
          <a:xfrm>
            <a:off x="6524625" y="2052638"/>
            <a:ext cx="2286000" cy="457200"/>
          </a:xfrm>
          <a:prstGeom prst="rect">
            <a:avLst/>
          </a:prstGeom>
          <a:noFill/>
          <a:ln w="9525">
            <a:noFill/>
            <a:miter lim="800000"/>
            <a:headEnd/>
            <a:tailEnd/>
          </a:ln>
        </p:spPr>
        <p:txBody>
          <a:bodyPr>
            <a:spAutoFit/>
          </a:bodyPr>
          <a:lstStyle/>
          <a:p>
            <a:pPr algn="ctr">
              <a:spcBef>
                <a:spcPct val="50000"/>
              </a:spcBef>
            </a:pPr>
            <a:r>
              <a:rPr lang="en-US"/>
              <a:t>European Union</a:t>
            </a:r>
          </a:p>
        </p:txBody>
      </p:sp>
      <p:grpSp>
        <p:nvGrpSpPr>
          <p:cNvPr id="2" name="Group 19"/>
          <p:cNvGrpSpPr>
            <a:grpSpLocks/>
          </p:cNvGrpSpPr>
          <p:nvPr/>
        </p:nvGrpSpPr>
        <p:grpSpPr bwMode="auto">
          <a:xfrm>
            <a:off x="8815388" y="0"/>
            <a:ext cx="328612" cy="381000"/>
            <a:chOff x="5989" y="1260"/>
            <a:chExt cx="2938" cy="3420"/>
          </a:xfrm>
        </p:grpSpPr>
        <p:pic>
          <p:nvPicPr>
            <p:cNvPr id="1034" name="Picture 20"/>
            <p:cNvPicPr>
              <a:picLocks noChangeAspect="1" noChangeArrowheads="1"/>
            </p:cNvPicPr>
            <p:nvPr/>
          </p:nvPicPr>
          <p:blipFill>
            <a:blip r:embed="rId6" cstate="print"/>
            <a:srcRect/>
            <a:stretch>
              <a:fillRect/>
            </a:stretch>
          </p:blipFill>
          <p:spPr bwMode="auto">
            <a:xfrm>
              <a:off x="5989" y="1260"/>
              <a:ext cx="2938" cy="3420"/>
            </a:xfrm>
            <a:prstGeom prst="rect">
              <a:avLst/>
            </a:prstGeom>
            <a:noFill/>
            <a:ln w="9525">
              <a:noFill/>
              <a:miter lim="800000"/>
              <a:headEnd/>
              <a:tailEnd/>
            </a:ln>
          </p:spPr>
        </p:pic>
        <p:pic>
          <p:nvPicPr>
            <p:cNvPr id="1035" name="Picture 21"/>
            <p:cNvPicPr>
              <a:picLocks noChangeAspect="1" noChangeArrowheads="1"/>
            </p:cNvPicPr>
            <p:nvPr/>
          </p:nvPicPr>
          <p:blipFill>
            <a:blip r:embed="rId7" cstate="print"/>
            <a:srcRect/>
            <a:stretch>
              <a:fillRect/>
            </a:stretch>
          </p:blipFill>
          <p:spPr bwMode="auto">
            <a:xfrm>
              <a:off x="6115" y="1449"/>
              <a:ext cx="2608" cy="739"/>
            </a:xfrm>
            <a:prstGeom prst="rect">
              <a:avLst/>
            </a:prstGeom>
            <a:noFill/>
            <a:ln w="9525">
              <a:noFill/>
              <a:miter lim="800000"/>
              <a:headEnd/>
              <a:tailEnd/>
            </a:ln>
          </p:spPr>
        </p:pic>
        <p:pic>
          <p:nvPicPr>
            <p:cNvPr id="1036" name="Picture 22"/>
            <p:cNvPicPr>
              <a:picLocks noChangeAspect="1" noChangeArrowheads="1"/>
            </p:cNvPicPr>
            <p:nvPr/>
          </p:nvPicPr>
          <p:blipFill>
            <a:blip r:embed="rId8" cstate="print"/>
            <a:srcRect/>
            <a:stretch>
              <a:fillRect/>
            </a:stretch>
          </p:blipFill>
          <p:spPr bwMode="auto">
            <a:xfrm>
              <a:off x="6232" y="2382"/>
              <a:ext cx="2431" cy="205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Findings of the Study – Material Resources</a:t>
            </a:r>
            <a:endParaRPr lang="en-IN" dirty="0"/>
          </a:p>
        </p:txBody>
      </p:sp>
      <p:sp>
        <p:nvSpPr>
          <p:cNvPr id="3" name="Content Placeholder 2"/>
          <p:cNvSpPr>
            <a:spLocks noGrp="1"/>
          </p:cNvSpPr>
          <p:nvPr>
            <p:ph sz="quarter" idx="1"/>
          </p:nvPr>
        </p:nvSpPr>
        <p:spPr/>
        <p:txBody>
          <a:bodyPr/>
          <a:lstStyle/>
          <a:p>
            <a:r>
              <a:rPr lang="en-US" dirty="0" smtClean="0"/>
              <a:t>Steel requirement for rail infrastructure is much more than for road infrastructure</a:t>
            </a:r>
          </a:p>
          <a:p>
            <a:r>
              <a:rPr lang="en-US" dirty="0" smtClean="0"/>
              <a:t>Passenger coaches require 7 times more steel, while freight wagons 2 times more compared to road vehicles for carrying equivalent volumes of traffic. </a:t>
            </a:r>
          </a:p>
          <a:p>
            <a:r>
              <a:rPr lang="en-US" dirty="0" smtClean="0"/>
              <a:t>Higher use of steel in rail needs more energy inputs at steel plants. Major pollutants emitted in production of steel are CO2, CO, NOX, SOX and TSP. These emissions are higher when attributed to rail traffic than in case of road traffic. </a:t>
            </a:r>
          </a:p>
          <a:p>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Findings of the Study – Material Resources</a:t>
            </a:r>
            <a:endParaRPr lang="en-IN" dirty="0"/>
          </a:p>
        </p:txBody>
      </p:sp>
      <p:sp>
        <p:nvSpPr>
          <p:cNvPr id="3" name="Content Placeholder 2"/>
          <p:cNvSpPr>
            <a:spLocks noGrp="1"/>
          </p:cNvSpPr>
          <p:nvPr>
            <p:ph sz="quarter" idx="1"/>
          </p:nvPr>
        </p:nvSpPr>
        <p:spPr>
          <a:xfrm>
            <a:off x="304800" y="1752600"/>
            <a:ext cx="8503920" cy="4572000"/>
          </a:xfrm>
        </p:spPr>
        <p:txBody>
          <a:bodyPr>
            <a:normAutofit lnSpcReduction="10000"/>
          </a:bodyPr>
          <a:lstStyle/>
          <a:p>
            <a:r>
              <a:rPr lang="en-US" dirty="0" smtClean="0"/>
              <a:t>Health of pollution from usage of steel are less compared to such costs attributable to energy requirements for motive power. These costs decline with fuller </a:t>
            </a:r>
            <a:r>
              <a:rPr lang="en-US" dirty="0" err="1" smtClean="0"/>
              <a:t>utilisation</a:t>
            </a:r>
            <a:r>
              <a:rPr lang="en-US" dirty="0" smtClean="0"/>
              <a:t> of ground infrastructure. The energy source for motive power remains predominant factor </a:t>
            </a:r>
            <a:r>
              <a:rPr lang="en-US" dirty="0" err="1" smtClean="0"/>
              <a:t>w.r.t</a:t>
            </a:r>
            <a:r>
              <a:rPr lang="en-US" dirty="0" smtClean="0"/>
              <a:t>. comparative results of the environmental damage of rail and road modes.   </a:t>
            </a:r>
          </a:p>
          <a:p>
            <a:r>
              <a:rPr lang="en-US" dirty="0" smtClean="0"/>
              <a:t>Widening of road by two lanes requires 2½ times the land required for rail track doubling. Cost of rail doubling is almost half of the cost of four-</a:t>
            </a:r>
            <a:r>
              <a:rPr lang="en-US" dirty="0" err="1" smtClean="0"/>
              <a:t>laning</a:t>
            </a:r>
            <a:r>
              <a:rPr lang="en-US" dirty="0" smtClean="0"/>
              <a:t> of road. </a:t>
            </a:r>
          </a:p>
          <a:p>
            <a:endParaRPr lang="en-US" dirty="0" smtClean="0"/>
          </a:p>
          <a:p>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Findings of the Study – Health Damage Costs</a:t>
            </a:r>
            <a:endParaRPr lang="en-IN" dirty="0"/>
          </a:p>
        </p:txBody>
      </p:sp>
      <p:sp>
        <p:nvSpPr>
          <p:cNvPr id="3" name="Content Placeholder 2"/>
          <p:cNvSpPr>
            <a:spLocks noGrp="1"/>
          </p:cNvSpPr>
          <p:nvPr>
            <p:ph sz="quarter" idx="1"/>
          </p:nvPr>
        </p:nvSpPr>
        <p:spPr/>
        <p:txBody>
          <a:bodyPr>
            <a:normAutofit fontScale="92500" lnSpcReduction="10000"/>
          </a:bodyPr>
          <a:lstStyle/>
          <a:p>
            <a:r>
              <a:rPr lang="en-US" dirty="0" smtClean="0"/>
              <a:t>Health damage cost of rail is lower than that of road.</a:t>
            </a:r>
          </a:p>
          <a:p>
            <a:r>
              <a:rPr lang="en-US" dirty="0" smtClean="0"/>
              <a:t> In urban areas, for freight it is lower by 76 </a:t>
            </a:r>
            <a:r>
              <a:rPr lang="en-US" dirty="0" err="1" smtClean="0"/>
              <a:t>paise</a:t>
            </a:r>
            <a:r>
              <a:rPr lang="en-US" dirty="0" smtClean="0"/>
              <a:t> per NTKM, for passenger traffic, lower by 10 </a:t>
            </a:r>
            <a:r>
              <a:rPr lang="en-US" dirty="0" err="1" smtClean="0"/>
              <a:t>paise</a:t>
            </a:r>
            <a:r>
              <a:rPr lang="en-US" dirty="0" smtClean="0"/>
              <a:t> per PKM. </a:t>
            </a:r>
          </a:p>
          <a:p>
            <a:r>
              <a:rPr lang="en-US" dirty="0" smtClean="0"/>
              <a:t>In non-urban areas, the costs decline by half as compared to urban areas. </a:t>
            </a:r>
          </a:p>
          <a:p>
            <a:r>
              <a:rPr lang="en-US" dirty="0" smtClean="0"/>
              <a:t>Thus, the health damage cost of rail freight traffic is lower than that of road by a factor of 7, while in case of passenger traffic, it is lower by a factor of 5. </a:t>
            </a:r>
          </a:p>
          <a:p>
            <a:r>
              <a:rPr lang="en-US" dirty="0" smtClean="0"/>
              <a:t>The health damage cost of rail is, however, higher if electric traction is considered for carrying passenger traffic. </a:t>
            </a:r>
          </a:p>
          <a:p>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Findings of the Study – Health damage Costs</a:t>
            </a:r>
            <a:endParaRPr lang="en-IN" dirty="0"/>
          </a:p>
        </p:txBody>
      </p:sp>
      <p:sp>
        <p:nvSpPr>
          <p:cNvPr id="3" name="Content Placeholder 2"/>
          <p:cNvSpPr>
            <a:spLocks noGrp="1"/>
          </p:cNvSpPr>
          <p:nvPr>
            <p:ph sz="quarter" idx="1"/>
          </p:nvPr>
        </p:nvSpPr>
        <p:spPr/>
        <p:txBody>
          <a:bodyPr>
            <a:normAutofit lnSpcReduction="10000"/>
          </a:bodyPr>
          <a:lstStyle/>
          <a:p>
            <a:r>
              <a:rPr lang="en-US" dirty="0" smtClean="0"/>
              <a:t>Substitution of passenger traffic on road by rail with diesel traction reduces health damage costs to Rs 0.51 million per day. </a:t>
            </a:r>
          </a:p>
          <a:p>
            <a:r>
              <a:rPr lang="en-US" dirty="0" smtClean="0"/>
              <a:t>In case of substitution in freight traffic, decrease in health damage costs amounts to Rs 3.57 million per day. Substitution with electric traction does not result in any change in health damage costs in the case of passenger traffic. </a:t>
            </a:r>
          </a:p>
          <a:p>
            <a:r>
              <a:rPr lang="en-US" dirty="0" smtClean="0"/>
              <a:t>In the case of freight traffic, however, the decrease in health damage costs amounts to Rs 3.48 million per day.</a:t>
            </a:r>
          </a:p>
          <a:p>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Findings of the Study – Accident Costs</a:t>
            </a:r>
            <a:endParaRPr lang="en-IN" dirty="0"/>
          </a:p>
        </p:txBody>
      </p:sp>
      <p:sp>
        <p:nvSpPr>
          <p:cNvPr id="3" name="Content Placeholder 2"/>
          <p:cNvSpPr>
            <a:spLocks noGrp="1"/>
          </p:cNvSpPr>
          <p:nvPr>
            <p:ph sz="quarter" idx="1"/>
          </p:nvPr>
        </p:nvSpPr>
        <p:spPr>
          <a:xfrm>
            <a:off x="304800" y="1981200"/>
            <a:ext cx="8503920" cy="4572000"/>
          </a:xfrm>
        </p:spPr>
        <p:txBody>
          <a:bodyPr/>
          <a:lstStyle/>
          <a:p>
            <a:r>
              <a:rPr lang="en-US" dirty="0" smtClean="0"/>
              <a:t>The incidence of casualties in case of road transport is substantially higher as compared to railways.</a:t>
            </a:r>
          </a:p>
          <a:p>
            <a:r>
              <a:rPr lang="en-US" dirty="0" smtClean="0"/>
              <a:t> The total casualties per billion units of transport output are between 154 and 204 for road transport, and between 1.54 and 4.61 for rail. </a:t>
            </a:r>
          </a:p>
          <a:p>
            <a:r>
              <a:rPr lang="en-US" dirty="0" smtClean="0"/>
              <a:t>Casualties per million population range between 1.05 and 2.66 for rail, while for road they lie between 208.39 and 469.80.</a:t>
            </a:r>
          </a:p>
          <a:p>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Findings of the Study – Accident Costs</a:t>
            </a:r>
            <a:endParaRPr lang="en-IN" dirty="0"/>
          </a:p>
        </p:txBody>
      </p:sp>
      <p:sp>
        <p:nvSpPr>
          <p:cNvPr id="3" name="Content Placeholder 2"/>
          <p:cNvSpPr>
            <a:spLocks noGrp="1"/>
          </p:cNvSpPr>
          <p:nvPr>
            <p:ph sz="quarter" idx="1"/>
          </p:nvPr>
        </p:nvSpPr>
        <p:spPr/>
        <p:txBody>
          <a:bodyPr>
            <a:normAutofit lnSpcReduction="10000"/>
          </a:bodyPr>
          <a:lstStyle/>
          <a:p>
            <a:r>
              <a:rPr lang="en-US" dirty="0" smtClean="0"/>
              <a:t>The accident costs on road are significantly higher than rail. </a:t>
            </a:r>
          </a:p>
          <a:p>
            <a:r>
              <a:rPr lang="en-US" dirty="0" smtClean="0"/>
              <a:t>In passenger traffic, costs are higher by a factor of 8, while for freight traffic, higher by 45 times. </a:t>
            </a:r>
          </a:p>
          <a:p>
            <a:r>
              <a:rPr lang="en-US" dirty="0" smtClean="0"/>
              <a:t>In monetary terms, the cost on road is 1.14 </a:t>
            </a:r>
            <a:r>
              <a:rPr lang="en-US" dirty="0" err="1" smtClean="0"/>
              <a:t>paise</a:t>
            </a:r>
            <a:r>
              <a:rPr lang="en-US" dirty="0" smtClean="0"/>
              <a:t> per PKM and 5.87 </a:t>
            </a:r>
            <a:r>
              <a:rPr lang="en-US" dirty="0" err="1" smtClean="0"/>
              <a:t>paise</a:t>
            </a:r>
            <a:r>
              <a:rPr lang="en-US" dirty="0" smtClean="0"/>
              <a:t> per NTKM, while rail costs are 0.14 </a:t>
            </a:r>
            <a:r>
              <a:rPr lang="en-US" dirty="0" err="1" smtClean="0"/>
              <a:t>paise</a:t>
            </a:r>
            <a:r>
              <a:rPr lang="en-US" dirty="0" smtClean="0"/>
              <a:t> and 0.13 </a:t>
            </a:r>
            <a:r>
              <a:rPr lang="en-US" dirty="0" err="1" smtClean="0"/>
              <a:t>paise</a:t>
            </a:r>
            <a:r>
              <a:rPr lang="en-US" dirty="0" smtClean="0"/>
              <a:t>, respectively. </a:t>
            </a:r>
          </a:p>
          <a:p>
            <a:r>
              <a:rPr lang="en-US" dirty="0" smtClean="0"/>
              <a:t>Substitution of road traffic by rail leads to large overall decreases in total accident costs – Rs. 205,960 per day in case of passenger traffic and Rs 1,234,440 per day for freight traffic.</a:t>
            </a:r>
          </a:p>
          <a:p>
            <a:endParaRPr lang="en-US" dirty="0" smtClean="0"/>
          </a:p>
          <a:p>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685800"/>
            <a:ext cx="7772400" cy="446088"/>
          </a:xfrm>
        </p:spPr>
        <p:txBody>
          <a:bodyPr>
            <a:normAutofit fontScale="90000"/>
          </a:bodyPr>
          <a:lstStyle/>
          <a:p>
            <a:pPr eaLnBrk="1" fontAlgn="auto" hangingPunct="1">
              <a:spcAft>
                <a:spcPts val="0"/>
              </a:spcAft>
              <a:defRPr/>
            </a:pPr>
            <a:r>
              <a:rPr lang="en-US" sz="3200" dirty="0" smtClean="0"/>
              <a:t>External Costs for Passenger Transport </a:t>
            </a:r>
            <a:br>
              <a:rPr lang="en-US" sz="3200" dirty="0" smtClean="0"/>
            </a:br>
            <a:r>
              <a:rPr lang="en-US" sz="3200" dirty="0" smtClean="0"/>
              <a:t>are most favorable for rail mode</a:t>
            </a:r>
          </a:p>
        </p:txBody>
      </p:sp>
      <p:pic>
        <p:nvPicPr>
          <p:cNvPr id="21507" name="Picture 4"/>
          <p:cNvPicPr>
            <a:picLocks noChangeAspect="1" noChangeArrowheads="1"/>
          </p:cNvPicPr>
          <p:nvPr/>
        </p:nvPicPr>
        <p:blipFill>
          <a:blip r:embed="rId3" cstate="print"/>
          <a:srcRect r="1064"/>
          <a:stretch>
            <a:fillRect/>
          </a:stretch>
        </p:blipFill>
        <p:spPr bwMode="auto">
          <a:xfrm>
            <a:off x="1028700" y="1447800"/>
            <a:ext cx="7086600" cy="5160963"/>
          </a:xfrm>
          <a:prstGeom prst="rect">
            <a:avLst/>
          </a:prstGeom>
          <a:noFill/>
          <a:ln w="9525">
            <a:noFill/>
            <a:miter lim="800000"/>
            <a:headEnd/>
            <a:tailEnd/>
          </a:ln>
        </p:spPr>
      </p:pic>
      <p:grpSp>
        <p:nvGrpSpPr>
          <p:cNvPr id="2" name="Group 5"/>
          <p:cNvGrpSpPr>
            <a:grpSpLocks/>
          </p:cNvGrpSpPr>
          <p:nvPr/>
        </p:nvGrpSpPr>
        <p:grpSpPr bwMode="auto">
          <a:xfrm>
            <a:off x="8815388" y="0"/>
            <a:ext cx="328612" cy="381000"/>
            <a:chOff x="5989" y="1260"/>
            <a:chExt cx="2938" cy="3420"/>
          </a:xfrm>
        </p:grpSpPr>
        <p:pic>
          <p:nvPicPr>
            <p:cNvPr id="21509" name="Picture 6"/>
            <p:cNvPicPr>
              <a:picLocks noChangeAspect="1" noChangeArrowheads="1"/>
            </p:cNvPicPr>
            <p:nvPr/>
          </p:nvPicPr>
          <p:blipFill>
            <a:blip r:embed="rId4" cstate="print"/>
            <a:srcRect/>
            <a:stretch>
              <a:fillRect/>
            </a:stretch>
          </p:blipFill>
          <p:spPr bwMode="auto">
            <a:xfrm>
              <a:off x="5989" y="1260"/>
              <a:ext cx="2938" cy="3420"/>
            </a:xfrm>
            <a:prstGeom prst="rect">
              <a:avLst/>
            </a:prstGeom>
            <a:noFill/>
            <a:ln w="9525">
              <a:noFill/>
              <a:miter lim="800000"/>
              <a:headEnd/>
              <a:tailEnd/>
            </a:ln>
          </p:spPr>
        </p:pic>
        <p:pic>
          <p:nvPicPr>
            <p:cNvPr id="21510" name="Picture 7"/>
            <p:cNvPicPr>
              <a:picLocks noChangeAspect="1" noChangeArrowheads="1"/>
            </p:cNvPicPr>
            <p:nvPr/>
          </p:nvPicPr>
          <p:blipFill>
            <a:blip r:embed="rId5" cstate="print"/>
            <a:srcRect/>
            <a:stretch>
              <a:fillRect/>
            </a:stretch>
          </p:blipFill>
          <p:spPr bwMode="auto">
            <a:xfrm>
              <a:off x="6115" y="1449"/>
              <a:ext cx="2608" cy="739"/>
            </a:xfrm>
            <a:prstGeom prst="rect">
              <a:avLst/>
            </a:prstGeom>
            <a:noFill/>
            <a:ln w="9525">
              <a:noFill/>
              <a:miter lim="800000"/>
              <a:headEnd/>
              <a:tailEnd/>
            </a:ln>
          </p:spPr>
        </p:pic>
        <p:pic>
          <p:nvPicPr>
            <p:cNvPr id="21511" name="Picture 8"/>
            <p:cNvPicPr>
              <a:picLocks noChangeAspect="1" noChangeArrowheads="1"/>
            </p:cNvPicPr>
            <p:nvPr/>
          </p:nvPicPr>
          <p:blipFill>
            <a:blip r:embed="rId6" cstate="print"/>
            <a:srcRect/>
            <a:stretch>
              <a:fillRect/>
            </a:stretch>
          </p:blipFill>
          <p:spPr bwMode="auto">
            <a:xfrm>
              <a:off x="6232" y="2382"/>
              <a:ext cx="2431" cy="205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7448" cy="914400"/>
          </a:xfrm>
        </p:spPr>
        <p:txBody>
          <a:bodyPr>
            <a:normAutofit fontScale="90000"/>
          </a:bodyPr>
          <a:lstStyle/>
          <a:p>
            <a:r>
              <a:rPr lang="en-IN" dirty="0" smtClean="0"/>
              <a:t/>
            </a:r>
            <a:br>
              <a:rPr lang="en-IN" dirty="0" smtClean="0"/>
            </a:br>
            <a:r>
              <a:rPr lang="en-IN" dirty="0" smtClean="0"/>
              <a:t/>
            </a:r>
            <a:br>
              <a:rPr lang="en-IN" dirty="0" smtClean="0"/>
            </a:br>
            <a:r>
              <a:rPr lang="en-IN" dirty="0" smtClean="0"/>
              <a:t/>
            </a:r>
            <a:br>
              <a:rPr lang="en-IN" dirty="0" smtClean="0"/>
            </a:br>
            <a:r>
              <a:rPr lang="en-IN" dirty="0" smtClean="0"/>
              <a:t>Findings of the Study – Social Costs (All Inclusive Costs)</a:t>
            </a:r>
            <a:endParaRPr lang="en-IN" dirty="0"/>
          </a:p>
        </p:txBody>
      </p:sp>
      <p:sp>
        <p:nvSpPr>
          <p:cNvPr id="3" name="Content Placeholder 2"/>
          <p:cNvSpPr>
            <a:spLocks noGrp="1"/>
          </p:cNvSpPr>
          <p:nvPr>
            <p:ph sz="quarter" idx="1"/>
          </p:nvPr>
        </p:nvSpPr>
        <p:spPr/>
        <p:txBody>
          <a:bodyPr>
            <a:normAutofit fontScale="92500" lnSpcReduction="10000"/>
          </a:bodyPr>
          <a:lstStyle/>
          <a:p>
            <a:r>
              <a:rPr lang="en-US" dirty="0" smtClean="0"/>
              <a:t>In terms of social costs, (all-inclusive costs), railways have a huge advantage over road transport - greater in freight than in passenger traffic. </a:t>
            </a:r>
          </a:p>
          <a:p>
            <a:r>
              <a:rPr lang="en-US" dirty="0" smtClean="0"/>
              <a:t>For urban areas, the rail cost advantage in the base year 2000 is Rs 2.81 per NTKM and Rs 1.72 per PKM, </a:t>
            </a:r>
          </a:p>
          <a:p>
            <a:r>
              <a:rPr lang="en-US" dirty="0" smtClean="0"/>
              <a:t>In non-urban areas, the cost advantage is Rs 2.47 per NTKM and Rs 1.68 per PKM.</a:t>
            </a:r>
          </a:p>
          <a:p>
            <a:r>
              <a:rPr lang="en-US" dirty="0" smtClean="0"/>
              <a:t>Unit freight costs on railways lower than unit passenger costs, while opposite is true for road transport. Effect of congestion more pronounced in road transport compared to rail, thereby enhancing the cost advantage of rail.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 of Transport on Nature</a:t>
            </a:r>
            <a:endParaRPr lang="en-IN" dirty="0"/>
          </a:p>
        </p:txBody>
      </p:sp>
      <p:sp>
        <p:nvSpPr>
          <p:cNvPr id="3" name="Content Placeholder 2"/>
          <p:cNvSpPr>
            <a:spLocks noGrp="1"/>
          </p:cNvSpPr>
          <p:nvPr>
            <p:ph sz="quarter" idx="1"/>
          </p:nvPr>
        </p:nvSpPr>
        <p:spPr/>
        <p:txBody>
          <a:bodyPr>
            <a:normAutofit lnSpcReduction="10000"/>
          </a:bodyPr>
          <a:lstStyle/>
          <a:p>
            <a:pPr algn="just">
              <a:spcBef>
                <a:spcPct val="50000"/>
              </a:spcBef>
            </a:pPr>
            <a:r>
              <a:rPr lang="en-US" sz="2400" dirty="0" smtClean="0">
                <a:solidFill>
                  <a:schemeClr val="tx1">
                    <a:lumMod val="75000"/>
                    <a:lumOff val="25000"/>
                  </a:schemeClr>
                </a:solidFill>
                <a:cs typeface="Times New Roman" charset="0"/>
              </a:rPr>
              <a:t>Transport activity causes stress on nature in the following ways:</a:t>
            </a:r>
          </a:p>
          <a:p>
            <a:pPr marL="1022350" lvl="1" indent="-673100" algn="just">
              <a:spcBef>
                <a:spcPct val="50000"/>
              </a:spcBef>
              <a:buFontTx/>
              <a:buAutoNum type="alphaLcParenR"/>
            </a:pPr>
            <a:r>
              <a:rPr lang="en-US" sz="2400" dirty="0" smtClean="0">
                <a:solidFill>
                  <a:schemeClr val="tx1">
                    <a:lumMod val="75000"/>
                    <a:lumOff val="25000"/>
                  </a:schemeClr>
                </a:solidFill>
                <a:cs typeface="Times New Roman" charset="0"/>
              </a:rPr>
              <a:t>by drawing scarce resources – fossil fuel, minerals, various non-metallic minerals and other materials like sand, stones, etc. and by using land, </a:t>
            </a:r>
          </a:p>
          <a:p>
            <a:pPr marL="1022350" lvl="1" indent="-673100" algn="just">
              <a:spcBef>
                <a:spcPct val="50000"/>
              </a:spcBef>
              <a:buFontTx/>
              <a:buAutoNum type="alphaLcParenR"/>
            </a:pPr>
            <a:r>
              <a:rPr lang="en-US" sz="2400" dirty="0" smtClean="0">
                <a:solidFill>
                  <a:schemeClr val="tx1">
                    <a:lumMod val="75000"/>
                    <a:lumOff val="25000"/>
                  </a:schemeClr>
                </a:solidFill>
                <a:cs typeface="Times New Roman" charset="0"/>
              </a:rPr>
              <a:t>by giving rise to wastes like pollutant gases, solid wastes, noise, etc. which all flow back to nature that acts as a sink to absorb them, and </a:t>
            </a:r>
          </a:p>
          <a:p>
            <a:pPr marL="1022350" lvl="1" indent="-673100" algn="just">
              <a:spcBef>
                <a:spcPct val="50000"/>
              </a:spcBef>
              <a:buFontTx/>
              <a:buAutoNum type="alphaLcParenR"/>
            </a:pPr>
            <a:r>
              <a:rPr lang="en-US" sz="2400" dirty="0" smtClean="0">
                <a:solidFill>
                  <a:schemeClr val="tx1">
                    <a:lumMod val="75000"/>
                    <a:lumOff val="25000"/>
                  </a:schemeClr>
                </a:solidFill>
                <a:cs typeface="Times New Roman" charset="0"/>
              </a:rPr>
              <a:t>by partitioning or destroying the ecosystem of the </a:t>
            </a:r>
            <a:r>
              <a:rPr lang="en-US" sz="2400" dirty="0" err="1" smtClean="0">
                <a:solidFill>
                  <a:schemeClr val="tx1">
                    <a:lumMod val="75000"/>
                    <a:lumOff val="25000"/>
                  </a:schemeClr>
                </a:solidFill>
                <a:cs typeface="Times New Roman" charset="0"/>
              </a:rPr>
              <a:t>neighbourhoods</a:t>
            </a:r>
            <a:r>
              <a:rPr lang="en-US" sz="2400" dirty="0" smtClean="0">
                <a:solidFill>
                  <a:schemeClr val="tx1">
                    <a:lumMod val="75000"/>
                    <a:lumOff val="25000"/>
                  </a:schemeClr>
                </a:solidFill>
                <a:cs typeface="Times New Roman" charset="0"/>
              </a:rPr>
              <a:t> of transport operation like farm land, wildlife, habitats, etc.</a:t>
            </a:r>
            <a:endParaRPr lang="en-IN"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13648" cy="914400"/>
          </a:xfrm>
        </p:spPr>
        <p:txBody>
          <a:bodyPr>
            <a:normAutofit fontScale="90000"/>
          </a:bodyPr>
          <a:lstStyle/>
          <a:p>
            <a:r>
              <a:rPr lang="en-IN" dirty="0" smtClean="0"/>
              <a:t>Findings of the Study – Social Costs (All Inclusive Costs)</a:t>
            </a:r>
            <a:endParaRPr lang="en-IN" dirty="0"/>
          </a:p>
        </p:txBody>
      </p:sp>
      <p:sp>
        <p:nvSpPr>
          <p:cNvPr id="3" name="Content Placeholder 2"/>
          <p:cNvSpPr>
            <a:spLocks noGrp="1"/>
          </p:cNvSpPr>
          <p:nvPr>
            <p:ph sz="quarter" idx="1"/>
          </p:nvPr>
        </p:nvSpPr>
        <p:spPr>
          <a:xfrm>
            <a:off x="0" y="2286000"/>
            <a:ext cx="8610600" cy="3505200"/>
          </a:xfrm>
        </p:spPr>
        <p:txBody>
          <a:bodyPr/>
          <a:lstStyle/>
          <a:p>
            <a:r>
              <a:rPr lang="en-US" dirty="0" smtClean="0"/>
              <a:t>Substitution of road by rail can result in substantial daily savings in social costs. For the base year, the daily savings work out to Rs 51.59 million for freight traffic and Rs 22.06 million for passenger traffic. The lower external costs of rail add to its comparative advantage over road in terms of higher daily savings in social costs.</a:t>
            </a:r>
          </a:p>
          <a:p>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7"/>
          <p:cNvSpPr>
            <a:spLocks noChangeArrowheads="1"/>
          </p:cNvSpPr>
          <p:nvPr/>
        </p:nvSpPr>
        <p:spPr bwMode="auto">
          <a:xfrm>
            <a:off x="685800" y="228600"/>
            <a:ext cx="7772400" cy="762000"/>
          </a:xfrm>
          <a:prstGeom prst="rect">
            <a:avLst/>
          </a:prstGeom>
          <a:noFill/>
          <a:ln w="9525">
            <a:noFill/>
            <a:miter lim="800000"/>
            <a:headEnd/>
            <a:tailEnd/>
          </a:ln>
        </p:spPr>
        <p:txBody>
          <a:bodyPr anchor="ctr"/>
          <a:lstStyle/>
          <a:p>
            <a:pPr algn="ctr"/>
            <a:r>
              <a:rPr lang="en-US" sz="4400" b="1">
                <a:solidFill>
                  <a:srgbClr val="000066"/>
                </a:solidFill>
              </a:rPr>
              <a:t>Social Costs</a:t>
            </a:r>
          </a:p>
        </p:txBody>
      </p:sp>
      <p:sp>
        <p:nvSpPr>
          <p:cNvPr id="19459" name="Text Box 1028"/>
          <p:cNvSpPr txBox="1">
            <a:spLocks noChangeArrowheads="1"/>
          </p:cNvSpPr>
          <p:nvPr/>
        </p:nvSpPr>
        <p:spPr bwMode="auto">
          <a:xfrm>
            <a:off x="762000" y="6172200"/>
            <a:ext cx="7848600" cy="304800"/>
          </a:xfrm>
          <a:prstGeom prst="rect">
            <a:avLst/>
          </a:prstGeom>
          <a:noFill/>
          <a:ln w="9525">
            <a:noFill/>
            <a:miter lim="800000"/>
            <a:headEnd/>
            <a:tailEnd/>
          </a:ln>
        </p:spPr>
        <p:txBody>
          <a:bodyPr>
            <a:spAutoFit/>
          </a:bodyPr>
          <a:lstStyle/>
          <a:p>
            <a:pPr>
              <a:spcBef>
                <a:spcPct val="50000"/>
              </a:spcBef>
            </a:pPr>
            <a:r>
              <a:rPr lang="en-US" sz="1400" i="1"/>
              <a:t>Source: AITD, Environmental and Social Sustainability of Transport: Comparative Study of Rail and Road</a:t>
            </a:r>
          </a:p>
        </p:txBody>
      </p:sp>
      <p:pic>
        <p:nvPicPr>
          <p:cNvPr id="19460" name="Picture 1026"/>
          <p:cNvPicPr>
            <a:picLocks noChangeAspect="1" noChangeArrowheads="1"/>
          </p:cNvPicPr>
          <p:nvPr/>
        </p:nvPicPr>
        <p:blipFill>
          <a:blip r:embed="rId3" cstate="print"/>
          <a:srcRect t="5028"/>
          <a:stretch>
            <a:fillRect/>
          </a:stretch>
        </p:blipFill>
        <p:spPr bwMode="auto">
          <a:xfrm>
            <a:off x="381000" y="838200"/>
            <a:ext cx="8382000" cy="5457825"/>
          </a:xfrm>
          <a:prstGeom prst="rect">
            <a:avLst/>
          </a:prstGeom>
          <a:noFill/>
          <a:ln w="9525">
            <a:noFill/>
            <a:miter lim="800000"/>
            <a:headEnd/>
            <a:tailEnd/>
          </a:ln>
        </p:spPr>
      </p:pic>
      <p:grpSp>
        <p:nvGrpSpPr>
          <p:cNvPr id="2" name="Group 1029"/>
          <p:cNvGrpSpPr>
            <a:grpSpLocks/>
          </p:cNvGrpSpPr>
          <p:nvPr/>
        </p:nvGrpSpPr>
        <p:grpSpPr bwMode="auto">
          <a:xfrm>
            <a:off x="8815388" y="0"/>
            <a:ext cx="328612" cy="381000"/>
            <a:chOff x="5989" y="1260"/>
            <a:chExt cx="2938" cy="3420"/>
          </a:xfrm>
        </p:grpSpPr>
        <p:pic>
          <p:nvPicPr>
            <p:cNvPr id="19462" name="Picture 1030"/>
            <p:cNvPicPr>
              <a:picLocks noChangeAspect="1" noChangeArrowheads="1"/>
            </p:cNvPicPr>
            <p:nvPr/>
          </p:nvPicPr>
          <p:blipFill>
            <a:blip r:embed="rId4" cstate="print"/>
            <a:srcRect/>
            <a:stretch>
              <a:fillRect/>
            </a:stretch>
          </p:blipFill>
          <p:spPr bwMode="auto">
            <a:xfrm>
              <a:off x="5989" y="1260"/>
              <a:ext cx="2938" cy="3420"/>
            </a:xfrm>
            <a:prstGeom prst="rect">
              <a:avLst/>
            </a:prstGeom>
            <a:noFill/>
            <a:ln w="9525">
              <a:noFill/>
              <a:miter lim="800000"/>
              <a:headEnd/>
              <a:tailEnd/>
            </a:ln>
          </p:spPr>
        </p:pic>
        <p:pic>
          <p:nvPicPr>
            <p:cNvPr id="19463" name="Picture 1031"/>
            <p:cNvPicPr>
              <a:picLocks noChangeAspect="1" noChangeArrowheads="1"/>
            </p:cNvPicPr>
            <p:nvPr/>
          </p:nvPicPr>
          <p:blipFill>
            <a:blip r:embed="rId5" cstate="print"/>
            <a:srcRect/>
            <a:stretch>
              <a:fillRect/>
            </a:stretch>
          </p:blipFill>
          <p:spPr bwMode="auto">
            <a:xfrm>
              <a:off x="6115" y="1449"/>
              <a:ext cx="2608" cy="739"/>
            </a:xfrm>
            <a:prstGeom prst="rect">
              <a:avLst/>
            </a:prstGeom>
            <a:noFill/>
            <a:ln w="9525">
              <a:noFill/>
              <a:miter lim="800000"/>
              <a:headEnd/>
              <a:tailEnd/>
            </a:ln>
          </p:spPr>
        </p:pic>
        <p:pic>
          <p:nvPicPr>
            <p:cNvPr id="19464" name="Picture 1032"/>
            <p:cNvPicPr>
              <a:picLocks noChangeAspect="1" noChangeArrowheads="1"/>
            </p:cNvPicPr>
            <p:nvPr/>
          </p:nvPicPr>
          <p:blipFill>
            <a:blip r:embed="rId6" cstate="print"/>
            <a:srcRect/>
            <a:stretch>
              <a:fillRect/>
            </a:stretch>
          </p:blipFill>
          <p:spPr bwMode="auto">
            <a:xfrm>
              <a:off x="6232" y="2382"/>
              <a:ext cx="2431" cy="205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 Final Word</a:t>
            </a:r>
            <a:endParaRPr lang="en-IN" dirty="0"/>
          </a:p>
        </p:txBody>
      </p:sp>
      <p:sp>
        <p:nvSpPr>
          <p:cNvPr id="3" name="Content Placeholder 2"/>
          <p:cNvSpPr>
            <a:spLocks noGrp="1"/>
          </p:cNvSpPr>
          <p:nvPr>
            <p:ph sz="quarter" idx="1"/>
          </p:nvPr>
        </p:nvSpPr>
        <p:spPr/>
        <p:txBody>
          <a:bodyPr>
            <a:normAutofit lnSpcReduction="10000"/>
          </a:bodyPr>
          <a:lstStyle/>
          <a:p>
            <a:r>
              <a:rPr lang="en-US" dirty="0" smtClean="0"/>
              <a:t>The above results in respect of energy intensity, pollutant emissions, health damage costs and cost of accidents for rail and road modes give us broad guidance for bringing about policy changes to induce shift of modal choice in </a:t>
            </a:r>
            <a:r>
              <a:rPr lang="en-US" dirty="0" err="1" smtClean="0"/>
              <a:t>favour</a:t>
            </a:r>
            <a:r>
              <a:rPr lang="en-US" dirty="0" smtClean="0"/>
              <a:t> of rail, particularly for freight traffic and in </a:t>
            </a:r>
            <a:r>
              <a:rPr lang="en-US" dirty="0" err="1" smtClean="0"/>
              <a:t>favour</a:t>
            </a:r>
            <a:r>
              <a:rPr lang="en-US" dirty="0" smtClean="0"/>
              <a:t> of public road transport over </a:t>
            </a:r>
            <a:r>
              <a:rPr lang="en-US" dirty="0" err="1" smtClean="0"/>
              <a:t>personalised</a:t>
            </a:r>
            <a:r>
              <a:rPr lang="en-US" dirty="0" smtClean="0"/>
              <a:t> transport. It may be noted that the costs considered in the present study relate to line-haul of traffic and do not include the shippers’ costs at either end. The international experience, however, suggests that the inclusion of such costs would not alter the main findings.</a:t>
            </a:r>
          </a:p>
          <a:p>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0" y="4343400"/>
            <a:ext cx="6400800" cy="1752600"/>
          </a:xfrm>
        </p:spPr>
        <p:txBody>
          <a:bodyPr>
            <a:normAutofit/>
          </a:bodyPr>
          <a:lstStyle/>
          <a:p>
            <a:r>
              <a:rPr lang="en-IN" dirty="0" smtClean="0"/>
              <a:t>Sumant Chak</a:t>
            </a:r>
          </a:p>
          <a:p>
            <a:r>
              <a:rPr lang="en-IN" sz="1300" dirty="0" smtClean="0"/>
              <a:t>Director (International relations)</a:t>
            </a:r>
          </a:p>
          <a:p>
            <a:r>
              <a:rPr lang="en-IN" sz="1300" dirty="0" smtClean="0"/>
              <a:t>Asian Institute of Transport development, new </a:t>
            </a:r>
            <a:r>
              <a:rPr lang="en-IN" sz="1300" dirty="0" err="1" smtClean="0"/>
              <a:t>delhi</a:t>
            </a:r>
            <a:endParaRPr lang="en-IN" sz="1300" dirty="0" smtClean="0"/>
          </a:p>
          <a:p>
            <a:r>
              <a:rPr lang="en-IN" sz="1300" dirty="0" smtClean="0"/>
              <a:t>And</a:t>
            </a:r>
          </a:p>
          <a:p>
            <a:r>
              <a:rPr lang="en-IN" sz="1300" dirty="0" smtClean="0"/>
              <a:t>Ex-Additional member (planning)</a:t>
            </a:r>
          </a:p>
          <a:p>
            <a:r>
              <a:rPr lang="en-IN" sz="1300" dirty="0" smtClean="0"/>
              <a:t>Ministry of railways</a:t>
            </a:r>
            <a:endParaRPr lang="en-IN" sz="1300" dirty="0"/>
          </a:p>
        </p:txBody>
      </p:sp>
      <p:sp>
        <p:nvSpPr>
          <p:cNvPr id="3" name="Title 2"/>
          <p:cNvSpPr>
            <a:spLocks noGrp="1"/>
          </p:cNvSpPr>
          <p:nvPr>
            <p:ph type="ctrTitle"/>
          </p:nvPr>
        </p:nvSpPr>
        <p:spPr/>
        <p:txBody>
          <a:bodyPr/>
          <a:lstStyle/>
          <a:p>
            <a:r>
              <a:rPr lang="en-IN" dirty="0" smtClean="0"/>
              <a:t>Thank you for the patient hearing</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Status of Rail traffic?</a:t>
            </a:r>
            <a:endParaRPr lang="en-IN" dirty="0"/>
          </a:p>
        </p:txBody>
      </p:sp>
      <p:sp>
        <p:nvSpPr>
          <p:cNvPr id="3" name="Content Placeholder 2"/>
          <p:cNvSpPr>
            <a:spLocks noGrp="1"/>
          </p:cNvSpPr>
          <p:nvPr>
            <p:ph sz="quarter" idx="1"/>
          </p:nvPr>
        </p:nvSpPr>
        <p:spPr>
          <a:xfrm>
            <a:off x="228600" y="1905000"/>
            <a:ext cx="8503920" cy="4572000"/>
          </a:xfrm>
        </p:spPr>
        <p:txBody>
          <a:bodyPr/>
          <a:lstStyle/>
          <a:p>
            <a:r>
              <a:rPr lang="en-US" dirty="0" smtClean="0"/>
              <a:t>A number of countries have </a:t>
            </a:r>
            <a:r>
              <a:rPr lang="en-US" dirty="0" err="1" smtClean="0"/>
              <a:t>emphasised</a:t>
            </a:r>
            <a:r>
              <a:rPr lang="en-US" dirty="0" smtClean="0"/>
              <a:t> need for Railway to be the modal choice for mass transport</a:t>
            </a:r>
          </a:p>
          <a:p>
            <a:r>
              <a:rPr lang="en-US" dirty="0" smtClean="0"/>
              <a:t>Rail despite support lags behind road in market share of freight and passenger</a:t>
            </a:r>
          </a:p>
          <a:p>
            <a:r>
              <a:rPr lang="en-US" dirty="0" smtClean="0"/>
              <a:t>India has seen share of Rail in freight drop from 70% in </a:t>
            </a:r>
            <a:r>
              <a:rPr lang="en-US" dirty="0" smtClean="0"/>
              <a:t>1970 </a:t>
            </a:r>
            <a:r>
              <a:rPr lang="en-US" dirty="0" smtClean="0"/>
              <a:t>to 24% in </a:t>
            </a:r>
            <a:r>
              <a:rPr lang="en-US" dirty="0" smtClean="0"/>
              <a:t>2000 </a:t>
            </a:r>
            <a:r>
              <a:rPr lang="en-US" dirty="0" smtClean="0"/>
              <a:t>and passenger share from </a:t>
            </a:r>
            <a:r>
              <a:rPr lang="en-US" dirty="0" smtClean="0"/>
              <a:t>36 </a:t>
            </a:r>
            <a:r>
              <a:rPr lang="en-US" dirty="0" smtClean="0"/>
              <a:t>% to </a:t>
            </a:r>
            <a:r>
              <a:rPr lang="en-US" dirty="0" smtClean="0"/>
              <a:t>21 </a:t>
            </a:r>
            <a:r>
              <a:rPr lang="en-US" dirty="0" smtClean="0"/>
              <a:t>% in same period.</a:t>
            </a:r>
          </a:p>
          <a:p>
            <a:r>
              <a:rPr lang="en-US" dirty="0" smtClean="0"/>
              <a:t>Why then the revival of rail across the world?</a:t>
            </a: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cost of Transport Modes</a:t>
            </a:r>
            <a:endParaRPr lang="en-IN" dirty="0"/>
          </a:p>
        </p:txBody>
      </p:sp>
      <p:sp>
        <p:nvSpPr>
          <p:cNvPr id="3" name="Content Placeholder 2"/>
          <p:cNvSpPr>
            <a:spLocks noGrp="1"/>
          </p:cNvSpPr>
          <p:nvPr>
            <p:ph sz="quarter" idx="1"/>
          </p:nvPr>
        </p:nvSpPr>
        <p:spPr/>
        <p:txBody>
          <a:bodyPr>
            <a:noAutofit/>
          </a:bodyPr>
          <a:lstStyle/>
          <a:p>
            <a:pPr marL="457200" indent="-457200" algn="just">
              <a:lnSpc>
                <a:spcPct val="90000"/>
              </a:lnSpc>
              <a:buFont typeface="Wingdings" pitchFamily="2" charset="2"/>
              <a:buChar char="§"/>
            </a:pPr>
            <a:r>
              <a:rPr lang="en-US" sz="2400" dirty="0" smtClean="0">
                <a:solidFill>
                  <a:schemeClr val="tx1">
                    <a:lumMod val="75000"/>
                    <a:lumOff val="25000"/>
                  </a:schemeClr>
                </a:solidFill>
              </a:rPr>
              <a:t>Rail is supposed to be superior mode of transport if we compare the true social costs of these two modes taking account of all the three segments of transport development.</a:t>
            </a:r>
          </a:p>
          <a:p>
            <a:pPr marL="457200" indent="-457200" algn="just">
              <a:lnSpc>
                <a:spcPct val="90000"/>
              </a:lnSpc>
              <a:buFont typeface="Wingdings" pitchFamily="2" charset="2"/>
              <a:buChar char="§"/>
            </a:pPr>
            <a:r>
              <a:rPr lang="en-US" sz="2400" dirty="0" smtClean="0">
                <a:solidFill>
                  <a:schemeClr val="tx1">
                    <a:lumMod val="75000"/>
                    <a:lumOff val="25000"/>
                  </a:schemeClr>
                </a:solidFill>
              </a:rPr>
              <a:t>Two reasons </a:t>
            </a:r>
            <a:r>
              <a:rPr lang="en-US" sz="2400" smtClean="0">
                <a:solidFill>
                  <a:schemeClr val="tx1">
                    <a:lumMod val="75000"/>
                    <a:lumOff val="25000"/>
                  </a:schemeClr>
                </a:solidFill>
              </a:rPr>
              <a:t>for variance</a:t>
            </a:r>
            <a:r>
              <a:rPr lang="en-US" sz="2400" dirty="0" smtClean="0">
                <a:solidFill>
                  <a:schemeClr val="tx1">
                    <a:lumMod val="75000"/>
                    <a:lumOff val="25000"/>
                  </a:schemeClr>
                </a:solidFill>
              </a:rPr>
              <a:t>:</a:t>
            </a:r>
          </a:p>
          <a:p>
            <a:pPr marL="457200" indent="-457200" algn="just">
              <a:lnSpc>
                <a:spcPct val="90000"/>
              </a:lnSpc>
              <a:buNone/>
            </a:pPr>
            <a:r>
              <a:rPr lang="en-US" sz="2400" dirty="0" smtClean="0">
                <a:solidFill>
                  <a:schemeClr val="tx1">
                    <a:lumMod val="75000"/>
                    <a:lumOff val="25000"/>
                  </a:schemeClr>
                </a:solidFill>
              </a:rPr>
              <a:t>	</a:t>
            </a:r>
            <a:r>
              <a:rPr lang="en-US" sz="2400" dirty="0" smtClean="0">
                <a:solidFill>
                  <a:schemeClr val="tx1">
                    <a:lumMod val="75000"/>
                    <a:lumOff val="25000"/>
                  </a:schemeClr>
                </a:solidFill>
                <a:cs typeface="Times New Roman" charset="0"/>
              </a:rPr>
              <a:t>(a)     Distortion in price structure: </a:t>
            </a:r>
          </a:p>
          <a:p>
            <a:pPr marL="457200" indent="-457200" algn="just">
              <a:lnSpc>
                <a:spcPct val="90000"/>
              </a:lnSpc>
              <a:buNone/>
            </a:pPr>
            <a:r>
              <a:rPr lang="en-US" sz="2400" dirty="0" smtClean="0">
                <a:solidFill>
                  <a:schemeClr val="tx1">
                    <a:lumMod val="75000"/>
                    <a:lumOff val="25000"/>
                  </a:schemeClr>
                </a:solidFill>
                <a:cs typeface="Times New Roman" charset="0"/>
              </a:rPr>
              <a:t>	- Rail charges  cover charges for both ground fixed infrastructure development as well as transport operation, while road transport charges do not properly reflect the road development charges.</a:t>
            </a:r>
          </a:p>
          <a:p>
            <a:pPr marL="457200" indent="-457200" algn="just">
              <a:lnSpc>
                <a:spcPct val="90000"/>
              </a:lnSpc>
              <a:buNone/>
            </a:pPr>
            <a:r>
              <a:rPr lang="en-US" sz="2400" dirty="0" smtClean="0">
                <a:solidFill>
                  <a:schemeClr val="tx1">
                    <a:lumMod val="75000"/>
                    <a:lumOff val="25000"/>
                  </a:schemeClr>
                </a:solidFill>
                <a:cs typeface="Times New Roman" charset="0"/>
              </a:rPr>
              <a:t>	(b) Environmental externalities are different between the two modes, and the environmental</a:t>
            </a:r>
            <a:endParaRPr lang="en-IN" sz="2400"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Worldwide revival of Rail</a:t>
            </a:r>
            <a:endParaRPr lang="en-IN" dirty="0"/>
          </a:p>
        </p:txBody>
      </p:sp>
      <p:sp>
        <p:nvSpPr>
          <p:cNvPr id="3" name="Content Placeholder 2"/>
          <p:cNvSpPr>
            <a:spLocks noGrp="1"/>
          </p:cNvSpPr>
          <p:nvPr>
            <p:ph sz="quarter" idx="1"/>
          </p:nvPr>
        </p:nvSpPr>
        <p:spPr>
          <a:xfrm>
            <a:off x="301752" y="1981200"/>
            <a:ext cx="8503920" cy="4117848"/>
          </a:xfrm>
        </p:spPr>
        <p:txBody>
          <a:bodyPr/>
          <a:lstStyle/>
          <a:p>
            <a:r>
              <a:rPr lang="en-US" dirty="0" smtClean="0"/>
              <a:t>Environment a huge and real concern now</a:t>
            </a:r>
          </a:p>
          <a:p>
            <a:r>
              <a:rPr lang="en-US" dirty="0" smtClean="0"/>
              <a:t>Energy costs viewed as significant determinant of transport mode</a:t>
            </a:r>
          </a:p>
          <a:p>
            <a:r>
              <a:rPr lang="en-US" dirty="0" smtClean="0"/>
              <a:t>Safety cost now being appreciated</a:t>
            </a:r>
          </a:p>
          <a:p>
            <a:r>
              <a:rPr lang="en-US" dirty="0" smtClean="0"/>
              <a:t>Land usage a major factor in most countries</a:t>
            </a:r>
          </a:p>
          <a:p>
            <a:r>
              <a:rPr lang="en-US" dirty="0" smtClean="0"/>
              <a:t>Public awareness and </a:t>
            </a:r>
            <a:r>
              <a:rPr lang="en-US" dirty="0" err="1" smtClean="0"/>
              <a:t>organisations</a:t>
            </a:r>
            <a:r>
              <a:rPr lang="en-US" dirty="0" smtClean="0"/>
              <a:t> pushing governments towards sustainable transport systems</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idx="1"/>
          </p:nvPr>
        </p:nvSpPr>
        <p:spPr>
          <a:xfrm>
            <a:off x="533400" y="1371600"/>
            <a:ext cx="8153400" cy="4953000"/>
          </a:xfrm>
        </p:spPr>
        <p:txBody>
          <a:bodyPr/>
          <a:lstStyle/>
          <a:p>
            <a:pPr eaLnBrk="1" hangingPunct="1"/>
            <a:r>
              <a:rPr lang="en-US" sz="2400" dirty="0" smtClean="0"/>
              <a:t>There is overwhelming scientific evidence that the global climate is changing. The world is getting warmer, sea levels rising and snow cover reducing.</a:t>
            </a:r>
          </a:p>
          <a:p>
            <a:pPr eaLnBrk="1" hangingPunct="1">
              <a:buFontTx/>
              <a:buNone/>
            </a:pPr>
            <a:endParaRPr lang="en-US" dirty="0" smtClean="0"/>
          </a:p>
        </p:txBody>
      </p:sp>
      <p:sp>
        <p:nvSpPr>
          <p:cNvPr id="5122" name="Rectangle 2"/>
          <p:cNvSpPr>
            <a:spLocks noGrp="1" noChangeArrowheads="1"/>
          </p:cNvSpPr>
          <p:nvPr>
            <p:ph type="title"/>
          </p:nvPr>
        </p:nvSpPr>
        <p:spPr>
          <a:xfrm>
            <a:off x="685800" y="304800"/>
            <a:ext cx="7772400" cy="609600"/>
          </a:xfrm>
        </p:spPr>
        <p:txBody>
          <a:bodyPr>
            <a:normAutofit/>
          </a:bodyPr>
          <a:lstStyle/>
          <a:p>
            <a:pPr algn="ctr" eaLnBrk="1" fontAlgn="auto" hangingPunct="1">
              <a:spcAft>
                <a:spcPts val="0"/>
              </a:spcAft>
              <a:defRPr/>
            </a:pPr>
            <a:r>
              <a:rPr lang="en-US" dirty="0" smtClean="0"/>
              <a:t>Climate Change</a:t>
            </a:r>
          </a:p>
        </p:txBody>
      </p:sp>
      <p:pic>
        <p:nvPicPr>
          <p:cNvPr id="12292" name="Picture 5" descr="D:\figure copy11.JPG"/>
          <p:cNvPicPr>
            <a:picLocks noChangeAspect="1" noChangeArrowheads="1"/>
          </p:cNvPicPr>
          <p:nvPr/>
        </p:nvPicPr>
        <p:blipFill>
          <a:blip r:embed="rId3" cstate="print"/>
          <a:srcRect/>
          <a:stretch>
            <a:fillRect/>
          </a:stretch>
        </p:blipFill>
        <p:spPr bwMode="auto">
          <a:xfrm>
            <a:off x="914400" y="2133600"/>
            <a:ext cx="7315200" cy="4343400"/>
          </a:xfrm>
          <a:prstGeom prst="rect">
            <a:avLst/>
          </a:prstGeom>
          <a:noFill/>
          <a:ln w="9525">
            <a:noFill/>
            <a:miter lim="800000"/>
            <a:headEnd/>
            <a:tailEnd/>
          </a:ln>
        </p:spPr>
      </p:pic>
      <p:grpSp>
        <p:nvGrpSpPr>
          <p:cNvPr id="2" name="Group 14"/>
          <p:cNvGrpSpPr>
            <a:grpSpLocks/>
          </p:cNvGrpSpPr>
          <p:nvPr/>
        </p:nvGrpSpPr>
        <p:grpSpPr bwMode="auto">
          <a:xfrm>
            <a:off x="8815388" y="0"/>
            <a:ext cx="328612" cy="381000"/>
            <a:chOff x="5989" y="1260"/>
            <a:chExt cx="2938" cy="3420"/>
          </a:xfrm>
        </p:grpSpPr>
        <p:pic>
          <p:nvPicPr>
            <p:cNvPr id="12294" name="Picture 15"/>
            <p:cNvPicPr>
              <a:picLocks noChangeAspect="1" noChangeArrowheads="1"/>
            </p:cNvPicPr>
            <p:nvPr/>
          </p:nvPicPr>
          <p:blipFill>
            <a:blip r:embed="rId4" cstate="print"/>
            <a:srcRect/>
            <a:stretch>
              <a:fillRect/>
            </a:stretch>
          </p:blipFill>
          <p:spPr bwMode="auto">
            <a:xfrm>
              <a:off x="5989" y="1260"/>
              <a:ext cx="2938" cy="3420"/>
            </a:xfrm>
            <a:prstGeom prst="rect">
              <a:avLst/>
            </a:prstGeom>
            <a:noFill/>
            <a:ln w="9525">
              <a:noFill/>
              <a:miter lim="800000"/>
              <a:headEnd/>
              <a:tailEnd/>
            </a:ln>
          </p:spPr>
        </p:pic>
        <p:pic>
          <p:nvPicPr>
            <p:cNvPr id="12295" name="Picture 16"/>
            <p:cNvPicPr>
              <a:picLocks noChangeAspect="1" noChangeArrowheads="1"/>
            </p:cNvPicPr>
            <p:nvPr/>
          </p:nvPicPr>
          <p:blipFill>
            <a:blip r:embed="rId5" cstate="print"/>
            <a:srcRect/>
            <a:stretch>
              <a:fillRect/>
            </a:stretch>
          </p:blipFill>
          <p:spPr bwMode="auto">
            <a:xfrm>
              <a:off x="6115" y="1449"/>
              <a:ext cx="2608" cy="739"/>
            </a:xfrm>
            <a:prstGeom prst="rect">
              <a:avLst/>
            </a:prstGeom>
            <a:noFill/>
            <a:ln w="9525">
              <a:noFill/>
              <a:miter lim="800000"/>
              <a:headEnd/>
              <a:tailEnd/>
            </a:ln>
          </p:spPr>
        </p:pic>
        <p:pic>
          <p:nvPicPr>
            <p:cNvPr id="12296" name="Picture 17"/>
            <p:cNvPicPr>
              <a:picLocks noChangeAspect="1" noChangeArrowheads="1"/>
            </p:cNvPicPr>
            <p:nvPr/>
          </p:nvPicPr>
          <p:blipFill>
            <a:blip r:embed="rId6" cstate="print"/>
            <a:srcRect/>
            <a:stretch>
              <a:fillRect/>
            </a:stretch>
          </p:blipFill>
          <p:spPr bwMode="auto">
            <a:xfrm>
              <a:off x="6232" y="2382"/>
              <a:ext cx="2431" cy="205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13648" cy="914400"/>
          </a:xfrm>
        </p:spPr>
        <p:txBody>
          <a:bodyPr>
            <a:normAutofit fontScale="90000"/>
          </a:bodyPr>
          <a:lstStyle/>
          <a:p>
            <a:r>
              <a:rPr lang="en-US" dirty="0" smtClean="0"/>
              <a:t>Comparative Study of Rail and Road by AITD in 2002 - a milestone</a:t>
            </a:r>
            <a:endParaRPr lang="en-IN" dirty="0"/>
          </a:p>
        </p:txBody>
      </p:sp>
      <p:sp>
        <p:nvSpPr>
          <p:cNvPr id="3" name="Content Placeholder 2"/>
          <p:cNvSpPr>
            <a:spLocks noGrp="1"/>
          </p:cNvSpPr>
          <p:nvPr>
            <p:ph sz="quarter" idx="1"/>
          </p:nvPr>
        </p:nvSpPr>
        <p:spPr>
          <a:xfrm>
            <a:off x="304800" y="1752600"/>
            <a:ext cx="8503920" cy="4572000"/>
          </a:xfrm>
        </p:spPr>
        <p:txBody>
          <a:bodyPr/>
          <a:lstStyle/>
          <a:p>
            <a:r>
              <a:rPr lang="en-US" dirty="0" smtClean="0"/>
              <a:t>Title of Study – “Environmental and Social Sustainability of Transport”</a:t>
            </a:r>
          </a:p>
          <a:p>
            <a:r>
              <a:rPr lang="en-US" dirty="0" smtClean="0"/>
              <a:t>No study done earlier bringing together all costs including external costs of both modes</a:t>
            </a:r>
          </a:p>
          <a:p>
            <a:r>
              <a:rPr lang="en-US" dirty="0" smtClean="0"/>
              <a:t>Methodology adopted provided acceptable results</a:t>
            </a:r>
          </a:p>
          <a:p>
            <a:r>
              <a:rPr lang="en-US" dirty="0" smtClean="0"/>
              <a:t>Study provides insight for policy planners of the country – Modal choice clearly established</a:t>
            </a:r>
          </a:p>
          <a:p>
            <a:r>
              <a:rPr lang="en-US" dirty="0" smtClean="0"/>
              <a:t>Based on socially optimal resource allocation </a:t>
            </a:r>
          </a:p>
          <a:p>
            <a:r>
              <a:rPr lang="en-US" dirty="0" smtClean="0"/>
              <a:t>Evolves guidelines for price setting</a:t>
            </a:r>
          </a:p>
          <a:p>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Issues flagged in Study</a:t>
            </a:r>
            <a:endParaRPr lang="en-IN" dirty="0"/>
          </a:p>
        </p:txBody>
      </p:sp>
      <p:sp>
        <p:nvSpPr>
          <p:cNvPr id="3" name="Content Placeholder 2"/>
          <p:cNvSpPr>
            <a:spLocks noGrp="1"/>
          </p:cNvSpPr>
          <p:nvPr>
            <p:ph sz="quarter" idx="1"/>
          </p:nvPr>
        </p:nvSpPr>
        <p:spPr>
          <a:xfrm>
            <a:off x="228600" y="2286000"/>
            <a:ext cx="8534400" cy="4038600"/>
          </a:xfrm>
        </p:spPr>
        <p:txBody>
          <a:bodyPr/>
          <a:lstStyle/>
          <a:p>
            <a:r>
              <a:rPr lang="en-IN" dirty="0" smtClean="0"/>
              <a:t>Nature and Economy</a:t>
            </a:r>
          </a:p>
          <a:p>
            <a:r>
              <a:rPr lang="en-IN" dirty="0" smtClean="0"/>
              <a:t>Transport and Environment</a:t>
            </a:r>
          </a:p>
          <a:p>
            <a:r>
              <a:rPr lang="en-IN" dirty="0" smtClean="0"/>
              <a:t>Effects on Natural Resources</a:t>
            </a:r>
          </a:p>
          <a:p>
            <a:r>
              <a:rPr lang="en-IN" dirty="0" smtClean="0"/>
              <a:t>Effect on Urban Air Quality</a:t>
            </a:r>
          </a:p>
          <a:p>
            <a:r>
              <a:rPr lang="en-IN" dirty="0" smtClean="0"/>
              <a:t>Effect on Global Environment</a:t>
            </a:r>
          </a:p>
          <a:p>
            <a:r>
              <a:rPr lang="en-IN" dirty="0" smtClean="0"/>
              <a:t>Effects on Coastal and Marine Environments</a:t>
            </a:r>
          </a:p>
          <a:p>
            <a:r>
              <a:rPr lang="en-IN" dirty="0" smtClean="0"/>
              <a:t>Effects related to Disposal of Wastes</a:t>
            </a:r>
            <a:endParaRPr lang="en-IN"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481</TotalTime>
  <Words>1919</Words>
  <Application>Microsoft Office PowerPoint</Application>
  <PresentationFormat>On-screen Show (4:3)</PresentationFormat>
  <Paragraphs>178</Paragraphs>
  <Slides>33</Slides>
  <Notes>33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Civic</vt:lpstr>
      <vt:lpstr>Chart</vt:lpstr>
      <vt:lpstr>Comparative Socio-Economic advantages of Rail</vt:lpstr>
      <vt:lpstr>Transport Choices</vt:lpstr>
      <vt:lpstr>Effect of Transport on Nature</vt:lpstr>
      <vt:lpstr>Status of Rail traffic?</vt:lpstr>
      <vt:lpstr>Real cost of Transport Modes</vt:lpstr>
      <vt:lpstr>Worldwide revival of Rail</vt:lpstr>
      <vt:lpstr>Climate Change</vt:lpstr>
      <vt:lpstr>Comparative Study of Rail and Road by AITD in 2002 - a milestone</vt:lpstr>
      <vt:lpstr>Issues flagged in Study</vt:lpstr>
      <vt:lpstr>Development of Empirical model</vt:lpstr>
      <vt:lpstr>Energy Consumption and Pollutant Emissions</vt:lpstr>
      <vt:lpstr>External Costs</vt:lpstr>
      <vt:lpstr>Findings of the Study – Freight Traffic</vt:lpstr>
      <vt:lpstr>Slide 14</vt:lpstr>
      <vt:lpstr>Findings of the Study – Passenger Traffic</vt:lpstr>
      <vt:lpstr>Slide 16</vt:lpstr>
      <vt:lpstr>Important Basis of Comparison</vt:lpstr>
      <vt:lpstr>Findings of the Study – Financial Costs</vt:lpstr>
      <vt:lpstr>Findings of the Study – Financial Costs</vt:lpstr>
      <vt:lpstr>Environmental Damage</vt:lpstr>
      <vt:lpstr>CO2 Emissions by Mode</vt:lpstr>
      <vt:lpstr>Findings of the Study – Material Resources</vt:lpstr>
      <vt:lpstr>Findings of the Study – Material Resources</vt:lpstr>
      <vt:lpstr>Findings of the Study – Health Damage Costs</vt:lpstr>
      <vt:lpstr>Findings of the Study – Health damage Costs</vt:lpstr>
      <vt:lpstr>Findings of the Study – Accident Costs</vt:lpstr>
      <vt:lpstr>Findings of the Study – Accident Costs</vt:lpstr>
      <vt:lpstr>External Costs for Passenger Transport  are most favorable for rail mode</vt:lpstr>
      <vt:lpstr>   Findings of the Study – Social Costs (All Inclusive Costs)</vt:lpstr>
      <vt:lpstr>Findings of the Study – Social Costs (All Inclusive Costs)</vt:lpstr>
      <vt:lpstr>Slide 31</vt:lpstr>
      <vt:lpstr>A Final Word</vt:lpstr>
      <vt:lpstr>Thank you for the patient hearing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Socio-Economic benefit of Rail over Road</dc:title>
  <dc:creator>Sumant Chak</dc:creator>
  <cp:lastModifiedBy>ACER</cp:lastModifiedBy>
  <cp:revision>37</cp:revision>
  <dcterms:created xsi:type="dcterms:W3CDTF">2006-08-16T00:00:00Z</dcterms:created>
  <dcterms:modified xsi:type="dcterms:W3CDTF">2014-09-21T07:10:49Z</dcterms:modified>
</cp:coreProperties>
</file>