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20" r:id="rId5"/>
    <p:sldId id="305" r:id="rId6"/>
    <p:sldId id="306" r:id="rId7"/>
    <p:sldId id="290" r:id="rId8"/>
    <p:sldId id="288" r:id="rId9"/>
    <p:sldId id="291" r:id="rId10"/>
    <p:sldId id="292" r:id="rId11"/>
    <p:sldId id="293" r:id="rId12"/>
    <p:sldId id="289" r:id="rId13"/>
    <p:sldId id="294" r:id="rId14"/>
    <p:sldId id="299" r:id="rId15"/>
    <p:sldId id="298" r:id="rId16"/>
    <p:sldId id="296" r:id="rId17"/>
    <p:sldId id="297" r:id="rId18"/>
    <p:sldId id="300" r:id="rId19"/>
    <p:sldId id="321" r:id="rId20"/>
    <p:sldId id="307" r:id="rId21"/>
    <p:sldId id="308" r:id="rId22"/>
    <p:sldId id="301" r:id="rId23"/>
    <p:sldId id="302" r:id="rId24"/>
    <p:sldId id="310" r:id="rId25"/>
    <p:sldId id="259" r:id="rId26"/>
    <p:sldId id="303" r:id="rId27"/>
    <p:sldId id="304" r:id="rId28"/>
    <p:sldId id="317" r:id="rId29"/>
    <p:sldId id="318" r:id="rId30"/>
    <p:sldId id="315" r:id="rId31"/>
    <p:sldId id="316" r:id="rId32"/>
    <p:sldId id="319" r:id="rId33"/>
    <p:sldId id="311" r:id="rId34"/>
    <p:sldId id="312" r:id="rId35"/>
    <p:sldId id="313" r:id="rId36"/>
    <p:sldId id="263" r:id="rId37"/>
    <p:sldId id="265" r:id="rId38"/>
    <p:sldId id="266" r:id="rId39"/>
    <p:sldId id="267" r:id="rId40"/>
    <p:sldId id="264" r:id="rId41"/>
    <p:sldId id="323" r:id="rId42"/>
    <p:sldId id="324" r:id="rId43"/>
    <p:sldId id="325" r:id="rId44"/>
    <p:sldId id="326" r:id="rId45"/>
    <p:sldId id="327" r:id="rId46"/>
    <p:sldId id="328" r:id="rId47"/>
    <p:sldId id="32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01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E13EE5-F6B5-45A8-8BDE-768A089CD565}" type="datetimeFigureOut">
              <a:rPr lang="en-US" smtClean="0"/>
              <a:pPr/>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C2218-4EB6-4227-9652-C8EE6415A4F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E13EE5-F6B5-45A8-8BDE-768A089CD565}" type="datetimeFigureOut">
              <a:rPr lang="en-US" smtClean="0"/>
              <a:pPr/>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C2218-4EB6-4227-9652-C8EE6415A4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E13EE5-F6B5-45A8-8BDE-768A089CD565}" type="datetimeFigureOut">
              <a:rPr lang="en-US" smtClean="0"/>
              <a:pPr/>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C2218-4EB6-4227-9652-C8EE6415A4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E13EE5-F6B5-45A8-8BDE-768A089CD565}" type="datetimeFigureOut">
              <a:rPr lang="en-US" smtClean="0"/>
              <a:pPr/>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C2218-4EB6-4227-9652-C8EE6415A4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E13EE5-F6B5-45A8-8BDE-768A089CD565}" type="datetimeFigureOut">
              <a:rPr lang="en-US" smtClean="0"/>
              <a:pPr/>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C2218-4EB6-4227-9652-C8EE6415A4F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E13EE5-F6B5-45A8-8BDE-768A089CD565}" type="datetimeFigureOut">
              <a:rPr lang="en-US" smtClean="0"/>
              <a:pPr/>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C2218-4EB6-4227-9652-C8EE6415A4F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E13EE5-F6B5-45A8-8BDE-768A089CD565}" type="datetimeFigureOut">
              <a:rPr lang="en-US" smtClean="0"/>
              <a:pPr/>
              <a:t>9/19/2014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C2218-4EB6-4227-9652-C8EE6415A4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E13EE5-F6B5-45A8-8BDE-768A089CD565}" type="datetimeFigureOut">
              <a:rPr lang="en-US" smtClean="0"/>
              <a:pPr/>
              <a:t>9/19/2014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C2218-4EB6-4227-9652-C8EE6415A4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E13EE5-F6B5-45A8-8BDE-768A089CD565}" type="datetimeFigureOut">
              <a:rPr lang="en-US" smtClean="0"/>
              <a:pPr/>
              <a:t>9/19/2014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C2218-4EB6-4227-9652-C8EE6415A4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E13EE5-F6B5-45A8-8BDE-768A089CD565}" type="datetimeFigureOut">
              <a:rPr lang="en-US" smtClean="0"/>
              <a:pPr/>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C2218-4EB6-4227-9652-C8EE6415A4F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E13EE5-F6B5-45A8-8BDE-768A089CD565}" type="datetimeFigureOut">
              <a:rPr lang="en-US" smtClean="0"/>
              <a:pPr/>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C2218-4EB6-4227-9652-C8EE6415A4F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13EE5-F6B5-45A8-8BDE-768A089CD565}" type="datetimeFigureOut">
              <a:rPr lang="en-US" smtClean="0"/>
              <a:pPr/>
              <a:t>9/19/2014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C2218-4EB6-4227-9652-C8EE6415A4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Office_PowerPoint_Slide1.sld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772400" cy="1695450"/>
          </a:xfrm>
        </p:spPr>
        <p:txBody>
          <a:bodyPr>
            <a:normAutofit fontScale="90000"/>
          </a:bodyPr>
          <a:lstStyle/>
          <a:p>
            <a:r>
              <a:rPr lang="en-US" dirty="0" smtClean="0"/>
              <a:t>Decline of railways, competitive alternate modes, multimodal systems</a:t>
            </a:r>
            <a:endParaRPr lang="en-US" dirty="0"/>
          </a:p>
        </p:txBody>
      </p:sp>
      <p:sp>
        <p:nvSpPr>
          <p:cNvPr id="3" name="Subtitle 2"/>
          <p:cNvSpPr>
            <a:spLocks noGrp="1"/>
          </p:cNvSpPr>
          <p:nvPr>
            <p:ph type="subTitle" idx="1"/>
          </p:nvPr>
        </p:nvSpPr>
        <p:spPr/>
        <p:txBody>
          <a:bodyPr/>
          <a:lstStyle/>
          <a:p>
            <a:r>
              <a:rPr lang="en-US" dirty="0" smtClean="0"/>
              <a:t>B.V.L.Narayana</a:t>
            </a:r>
          </a:p>
          <a:p>
            <a:r>
              <a:rPr lang="en-US" dirty="0" smtClean="0"/>
              <a:t>Group general manager </a:t>
            </a:r>
          </a:p>
          <a:p>
            <a:r>
              <a:rPr lang="en-US" dirty="0" smtClean="0"/>
              <a:t>RITES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Historical analysis</a:t>
            </a:r>
            <a:endParaRPr lang="en-US" dirty="0"/>
          </a:p>
        </p:txBody>
      </p:sp>
      <p:graphicFrame>
        <p:nvGraphicFramePr>
          <p:cNvPr id="4" name="Table 3"/>
          <p:cNvGraphicFramePr>
            <a:graphicFrameLocks noGrp="1"/>
          </p:cNvGraphicFramePr>
          <p:nvPr/>
        </p:nvGraphicFramePr>
        <p:xfrm>
          <a:off x="457202" y="1219199"/>
          <a:ext cx="8381998" cy="5486400"/>
        </p:xfrm>
        <a:graphic>
          <a:graphicData uri="http://schemas.openxmlformats.org/drawingml/2006/table">
            <a:tbl>
              <a:tblPr/>
              <a:tblGrid>
                <a:gridCol w="1138275"/>
                <a:gridCol w="712470"/>
                <a:gridCol w="853288"/>
                <a:gridCol w="853288"/>
                <a:gridCol w="709117"/>
                <a:gridCol w="858316"/>
                <a:gridCol w="858316"/>
                <a:gridCol w="709117"/>
                <a:gridCol w="858316"/>
                <a:gridCol w="831495"/>
              </a:tblGrid>
              <a:tr h="1330036">
                <a:tc rowSpan="2">
                  <a:txBody>
                    <a:bodyPr/>
                    <a:lstStyle/>
                    <a:p>
                      <a:pPr marL="0" marR="0" algn="ctr">
                        <a:spcBef>
                          <a:spcPts val="0"/>
                        </a:spcBef>
                        <a:spcAft>
                          <a:spcPts val="0"/>
                        </a:spcAft>
                      </a:pPr>
                      <a:r>
                        <a:rPr lang="en-IN" sz="2000" b="1" dirty="0">
                          <a:solidFill>
                            <a:srgbClr val="000000"/>
                          </a:solidFill>
                          <a:latin typeface="Calibri"/>
                          <a:ea typeface="Times New Roman"/>
                        </a:rPr>
                        <a:t>category</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gridSpan="3">
                  <a:txBody>
                    <a:bodyPr/>
                    <a:lstStyle/>
                    <a:p>
                      <a:pPr marL="0" marR="0" algn="ctr">
                        <a:spcBef>
                          <a:spcPts val="0"/>
                        </a:spcBef>
                        <a:spcAft>
                          <a:spcPts val="0"/>
                        </a:spcAft>
                      </a:pPr>
                      <a:r>
                        <a:rPr lang="en-IN" sz="2000" b="1" dirty="0">
                          <a:solidFill>
                            <a:srgbClr val="000000"/>
                          </a:solidFill>
                          <a:latin typeface="Calibri"/>
                          <a:ea typeface="Times New Roman"/>
                        </a:rPr>
                        <a:t>Volume of Demand</a:t>
                      </a:r>
                      <a:endParaRPr lang="en-US" sz="2000" dirty="0">
                        <a:latin typeface="Times New Roman"/>
                        <a:ea typeface="Times New Roman"/>
                      </a:endParaRPr>
                    </a:p>
                    <a:p>
                      <a:pPr marL="0" marR="0" algn="ctr">
                        <a:spcBef>
                          <a:spcPts val="0"/>
                        </a:spcBef>
                        <a:spcAft>
                          <a:spcPts val="0"/>
                        </a:spcAft>
                      </a:pPr>
                      <a:r>
                        <a:rPr lang="en-IN" sz="2000" b="1" dirty="0">
                          <a:solidFill>
                            <a:srgbClr val="000000"/>
                          </a:solidFill>
                          <a:latin typeface="Calibri"/>
                          <a:ea typeface="Times New Roman"/>
                        </a:rPr>
                        <a:t>(MT)</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IN" sz="2000" b="1" dirty="0">
                          <a:solidFill>
                            <a:srgbClr val="000000"/>
                          </a:solidFill>
                          <a:latin typeface="Calibri"/>
                          <a:ea typeface="Times New Roman"/>
                        </a:rPr>
                        <a:t>Demand in Billion NTKM</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IN" sz="2000" b="1">
                          <a:solidFill>
                            <a:srgbClr val="000000"/>
                          </a:solidFill>
                          <a:latin typeface="Calibri"/>
                          <a:ea typeface="Times New Roman"/>
                        </a:rPr>
                        <a:t>Average Lead (in km)</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hMerge="1">
                  <a:txBody>
                    <a:bodyPr/>
                    <a:lstStyle/>
                    <a:p>
                      <a:endParaRPr lang="en-US"/>
                    </a:p>
                  </a:txBody>
                  <a:tcPr/>
                </a:tc>
                <a:tc hMerge="1">
                  <a:txBody>
                    <a:bodyPr/>
                    <a:lstStyle/>
                    <a:p>
                      <a:endParaRPr lang="en-US"/>
                    </a:p>
                  </a:txBody>
                  <a:tcPr/>
                </a:tc>
              </a:tr>
              <a:tr h="1039091">
                <a:tc vMerge="1">
                  <a:txBody>
                    <a:bodyPr/>
                    <a:lstStyle/>
                    <a:p>
                      <a:endParaRPr lang="en-US"/>
                    </a:p>
                  </a:txBody>
                  <a:tcPr/>
                </a:tc>
                <a:tc>
                  <a:txBody>
                    <a:bodyPr/>
                    <a:lstStyle/>
                    <a:p>
                      <a:pPr marL="0" marR="0" algn="ctr">
                        <a:spcBef>
                          <a:spcPts val="0"/>
                        </a:spcBef>
                        <a:spcAft>
                          <a:spcPts val="0"/>
                        </a:spcAft>
                      </a:pPr>
                      <a:r>
                        <a:rPr lang="en-IN" sz="2000" b="1">
                          <a:solidFill>
                            <a:srgbClr val="000000"/>
                          </a:solidFill>
                          <a:latin typeface="Calibri"/>
                          <a:ea typeface="Times New Roman"/>
                        </a:rPr>
                        <a:t>1978-79</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IN" sz="2000" b="1">
                          <a:solidFill>
                            <a:srgbClr val="000000"/>
                          </a:solidFill>
                          <a:latin typeface="Calibri"/>
                          <a:ea typeface="Times New Roman"/>
                        </a:rPr>
                        <a:t>1986-87</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IN" sz="2000" b="1">
                          <a:solidFill>
                            <a:srgbClr val="000000"/>
                          </a:solidFill>
                          <a:latin typeface="Calibri"/>
                          <a:ea typeface="Times New Roman"/>
                        </a:rPr>
                        <a:t>2007-08</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IN" sz="2000" b="1">
                          <a:solidFill>
                            <a:srgbClr val="000000"/>
                          </a:solidFill>
                          <a:latin typeface="Calibri"/>
                          <a:ea typeface="Times New Roman"/>
                        </a:rPr>
                        <a:t>1978-79</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IN" sz="2000" b="1" dirty="0">
                          <a:solidFill>
                            <a:srgbClr val="000000"/>
                          </a:solidFill>
                          <a:latin typeface="Calibri"/>
                          <a:ea typeface="Times New Roman"/>
                        </a:rPr>
                        <a:t>1986-87</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IN" sz="2000" b="1">
                          <a:solidFill>
                            <a:srgbClr val="000000"/>
                          </a:solidFill>
                          <a:latin typeface="Calibri"/>
                          <a:ea typeface="Times New Roman"/>
                        </a:rPr>
                        <a:t>2007-08</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IN" sz="2000" b="1">
                          <a:solidFill>
                            <a:srgbClr val="000000"/>
                          </a:solidFill>
                          <a:latin typeface="Calibri"/>
                          <a:ea typeface="Times New Roman"/>
                        </a:rPr>
                        <a:t>1978-79</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IN" sz="2000" b="1">
                          <a:solidFill>
                            <a:srgbClr val="000000"/>
                          </a:solidFill>
                          <a:latin typeface="Calibri"/>
                          <a:ea typeface="Times New Roman"/>
                        </a:rPr>
                        <a:t>1986-87</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IN" sz="2000" b="1">
                          <a:solidFill>
                            <a:srgbClr val="000000"/>
                          </a:solidFill>
                          <a:latin typeface="Calibri"/>
                          <a:ea typeface="Times New Roman"/>
                        </a:rPr>
                        <a:t>2007-08</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r>
              <a:tr h="1039091">
                <a:tc>
                  <a:txBody>
                    <a:bodyPr/>
                    <a:lstStyle/>
                    <a:p>
                      <a:pPr marL="0" marR="0" algn="ctr">
                        <a:spcBef>
                          <a:spcPts val="0"/>
                        </a:spcBef>
                        <a:spcAft>
                          <a:spcPts val="0"/>
                        </a:spcAft>
                      </a:pPr>
                      <a:r>
                        <a:rPr lang="en-IN" sz="2000">
                          <a:solidFill>
                            <a:srgbClr val="000000"/>
                          </a:solidFill>
                          <a:latin typeface="Calibri"/>
                          <a:ea typeface="Times New Roman"/>
                        </a:rPr>
                        <a:t>Bulk</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167</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282</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1117</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119</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dirty="0">
                          <a:solidFill>
                            <a:srgbClr val="000000"/>
                          </a:solidFill>
                          <a:latin typeface="Calibri"/>
                          <a:ea typeface="Times New Roman"/>
                        </a:rPr>
                        <a:t>186</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613</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715</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660</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548</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039091">
                <a:tc>
                  <a:txBody>
                    <a:bodyPr/>
                    <a:lstStyle/>
                    <a:p>
                      <a:pPr marL="0" marR="0" algn="ctr">
                        <a:spcBef>
                          <a:spcPts val="0"/>
                        </a:spcBef>
                        <a:spcAft>
                          <a:spcPts val="0"/>
                        </a:spcAft>
                      </a:pPr>
                      <a:r>
                        <a:rPr lang="en-IN" sz="2000">
                          <a:solidFill>
                            <a:srgbClr val="000000"/>
                          </a:solidFill>
                          <a:latin typeface="Calibri"/>
                          <a:ea typeface="Times New Roman"/>
                        </a:rPr>
                        <a:t>Non bulk</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66</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108</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451</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34</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dirty="0">
                          <a:solidFill>
                            <a:srgbClr val="000000"/>
                          </a:solidFill>
                          <a:latin typeface="Calibri"/>
                          <a:ea typeface="Times New Roman"/>
                        </a:rPr>
                        <a:t>52</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162</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510</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487</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359</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039091">
                <a:tc>
                  <a:txBody>
                    <a:bodyPr/>
                    <a:lstStyle/>
                    <a:p>
                      <a:pPr marL="0" marR="0" algn="ctr">
                        <a:spcBef>
                          <a:spcPts val="0"/>
                        </a:spcBef>
                        <a:spcAft>
                          <a:spcPts val="0"/>
                        </a:spcAft>
                      </a:pPr>
                      <a:r>
                        <a:rPr lang="en-IN" sz="2000">
                          <a:solidFill>
                            <a:srgbClr val="000000"/>
                          </a:solidFill>
                          <a:latin typeface="Calibri"/>
                          <a:ea typeface="Times New Roman"/>
                        </a:rPr>
                        <a:t>Containerisable</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48</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82</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736</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31</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dirty="0">
                          <a:solidFill>
                            <a:srgbClr val="000000"/>
                          </a:solidFill>
                          <a:latin typeface="Calibri"/>
                          <a:ea typeface="Times New Roman"/>
                        </a:rPr>
                        <a:t>51</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dirty="0">
                          <a:solidFill>
                            <a:srgbClr val="000000"/>
                          </a:solidFill>
                          <a:latin typeface="Calibri"/>
                          <a:ea typeface="Times New Roman"/>
                        </a:rPr>
                        <a:t>418</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dirty="0">
                          <a:solidFill>
                            <a:srgbClr val="000000"/>
                          </a:solidFill>
                          <a:latin typeface="Calibri"/>
                          <a:ea typeface="Times New Roman"/>
                        </a:rPr>
                        <a:t>639</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dirty="0">
                          <a:solidFill>
                            <a:srgbClr val="000000"/>
                          </a:solidFill>
                          <a:latin typeface="Calibri"/>
                          <a:ea typeface="Times New Roman"/>
                        </a:rPr>
                        <a:t>627</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dirty="0">
                          <a:solidFill>
                            <a:srgbClr val="000000"/>
                          </a:solidFill>
                          <a:latin typeface="Calibri"/>
                          <a:ea typeface="Times New Roman"/>
                        </a:rPr>
                        <a:t>567</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Dominance of rail mode</a:t>
            </a:r>
            <a:endParaRPr lang="en-US" dirty="0"/>
          </a:p>
        </p:txBody>
      </p:sp>
      <p:graphicFrame>
        <p:nvGraphicFramePr>
          <p:cNvPr id="4" name="Content Placeholder 3"/>
          <p:cNvGraphicFramePr>
            <a:graphicFrameLocks noGrp="1"/>
          </p:cNvGraphicFramePr>
          <p:nvPr>
            <p:ph idx="1"/>
          </p:nvPr>
        </p:nvGraphicFramePr>
        <p:xfrm>
          <a:off x="762001" y="1523999"/>
          <a:ext cx="7924798" cy="5029200"/>
        </p:xfrm>
        <a:graphic>
          <a:graphicData uri="http://schemas.openxmlformats.org/drawingml/2006/table">
            <a:tbl>
              <a:tblPr/>
              <a:tblGrid>
                <a:gridCol w="3267382"/>
                <a:gridCol w="1552472"/>
                <a:gridCol w="1552472"/>
                <a:gridCol w="1552472"/>
              </a:tblGrid>
              <a:tr h="1257300">
                <a:tc>
                  <a:txBody>
                    <a:bodyPr/>
                    <a:lstStyle/>
                    <a:p>
                      <a:pPr marL="0" marR="0" algn="ctr">
                        <a:spcBef>
                          <a:spcPts val="0"/>
                        </a:spcBef>
                        <a:spcAft>
                          <a:spcPts val="0"/>
                        </a:spcAft>
                      </a:pPr>
                      <a:r>
                        <a:rPr lang="en-IN" sz="2000" b="1" dirty="0">
                          <a:solidFill>
                            <a:srgbClr val="000000"/>
                          </a:solidFill>
                          <a:latin typeface="Calibri"/>
                          <a:ea typeface="Times New Roman"/>
                        </a:rPr>
                        <a:t>Type &amp; Category</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IN" sz="2000" b="1" dirty="0">
                          <a:solidFill>
                            <a:srgbClr val="000000"/>
                          </a:solidFill>
                          <a:latin typeface="Calibri"/>
                          <a:ea typeface="Times New Roman"/>
                        </a:rPr>
                        <a:t>1978-79</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IN" sz="2000" b="1">
                          <a:solidFill>
                            <a:srgbClr val="000000"/>
                          </a:solidFill>
                          <a:latin typeface="Calibri"/>
                          <a:ea typeface="Times New Roman"/>
                        </a:rPr>
                        <a:t>1986-87</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IN" sz="2000" b="1">
                          <a:solidFill>
                            <a:srgbClr val="000000"/>
                          </a:solidFill>
                          <a:latin typeface="Calibri"/>
                          <a:ea typeface="Times New Roman"/>
                        </a:rPr>
                        <a:t>2007-08</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r>
              <a:tr h="1257300">
                <a:tc>
                  <a:txBody>
                    <a:bodyPr/>
                    <a:lstStyle/>
                    <a:p>
                      <a:pPr marL="0" marR="0" algn="ctr">
                        <a:spcBef>
                          <a:spcPts val="0"/>
                        </a:spcBef>
                        <a:spcAft>
                          <a:spcPts val="0"/>
                        </a:spcAft>
                      </a:pPr>
                      <a:r>
                        <a:rPr lang="en-IN" sz="2000">
                          <a:solidFill>
                            <a:srgbClr val="000000"/>
                          </a:solidFill>
                          <a:latin typeface="Calibri"/>
                          <a:ea typeface="Times New Roman"/>
                        </a:rPr>
                        <a:t>Bulk</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r>
              <a:tr h="1257300">
                <a:tc>
                  <a:txBody>
                    <a:bodyPr/>
                    <a:lstStyle/>
                    <a:p>
                      <a:pPr marL="0" marR="0" algn="ctr">
                        <a:spcBef>
                          <a:spcPts val="0"/>
                        </a:spcBef>
                        <a:spcAft>
                          <a:spcPts val="0"/>
                        </a:spcAft>
                      </a:pPr>
                      <a:r>
                        <a:rPr lang="en-IN" sz="2000">
                          <a:solidFill>
                            <a:srgbClr val="000000"/>
                          </a:solidFill>
                          <a:latin typeface="Calibri"/>
                          <a:ea typeface="Times New Roman"/>
                        </a:rPr>
                        <a:t>Non Bulk</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257300">
                <a:tc>
                  <a:txBody>
                    <a:bodyPr/>
                    <a:lstStyle/>
                    <a:p>
                      <a:pPr marL="0" marR="0" algn="ctr">
                        <a:spcBef>
                          <a:spcPts val="0"/>
                        </a:spcBef>
                        <a:spcAft>
                          <a:spcPts val="0"/>
                        </a:spcAft>
                      </a:pPr>
                      <a:r>
                        <a:rPr lang="en-IN" sz="2000">
                          <a:solidFill>
                            <a:srgbClr val="000000"/>
                          </a:solidFill>
                          <a:latin typeface="Calibri"/>
                          <a:ea typeface="Times New Roman"/>
                        </a:rPr>
                        <a:t>Containerisable High Value</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chain—historical analysis</a:t>
            </a:r>
            <a:endParaRPr lang="en-US" dirty="0"/>
          </a:p>
        </p:txBody>
      </p:sp>
      <p:sp>
        <p:nvSpPr>
          <p:cNvPr id="4" name="Text Placeholder 3"/>
          <p:cNvSpPr>
            <a:spLocks noGrp="1"/>
          </p:cNvSpPr>
          <p:nvPr>
            <p:ph type="body" idx="1"/>
          </p:nvPr>
        </p:nvSpPr>
        <p:spPr/>
        <p:txBody>
          <a:bodyPr/>
          <a:lstStyle/>
          <a:p>
            <a:r>
              <a:rPr lang="en-US" dirty="0" smtClean="0"/>
              <a:t>Customer evolution</a:t>
            </a:r>
            <a:endParaRPr lang="en-US" dirty="0"/>
          </a:p>
        </p:txBody>
      </p:sp>
      <p:sp>
        <p:nvSpPr>
          <p:cNvPr id="5" name="Content Placeholder 4"/>
          <p:cNvSpPr>
            <a:spLocks noGrp="1"/>
          </p:cNvSpPr>
          <p:nvPr>
            <p:ph sz="half" idx="2"/>
          </p:nvPr>
        </p:nvSpPr>
        <p:spPr/>
        <p:txBody>
          <a:bodyPr>
            <a:normAutofit fontScale="92500" lnSpcReduction="20000"/>
          </a:bodyPr>
          <a:lstStyle/>
          <a:p>
            <a:r>
              <a:rPr lang="en-US" dirty="0" smtClean="0"/>
              <a:t>1950-60s—transportation</a:t>
            </a:r>
          </a:p>
          <a:p>
            <a:r>
              <a:rPr lang="en-US" dirty="0" smtClean="0"/>
              <a:t>1960-70s-warehousing, local handling, documentation, transportation, local leads</a:t>
            </a:r>
          </a:p>
          <a:p>
            <a:r>
              <a:rPr lang="en-US" dirty="0" smtClean="0"/>
              <a:t>1970-80s—all above+ packaging, inventory management</a:t>
            </a:r>
          </a:p>
          <a:p>
            <a:r>
              <a:rPr lang="en-US" dirty="0" smtClean="0"/>
              <a:t>1980-90s-logistics</a:t>
            </a:r>
          </a:p>
          <a:p>
            <a:r>
              <a:rPr lang="en-US" dirty="0" smtClean="0"/>
              <a:t>1990s-2000-logistics+value add manufacturing</a:t>
            </a:r>
          </a:p>
          <a:p>
            <a:r>
              <a:rPr lang="en-US" dirty="0" smtClean="0"/>
              <a:t>2000 onwards—supply chain management</a:t>
            </a:r>
            <a:endParaRPr lang="en-US" dirty="0"/>
          </a:p>
        </p:txBody>
      </p:sp>
      <p:sp>
        <p:nvSpPr>
          <p:cNvPr id="6" name="Text Placeholder 5"/>
          <p:cNvSpPr>
            <a:spLocks noGrp="1"/>
          </p:cNvSpPr>
          <p:nvPr>
            <p:ph type="body" sz="quarter" idx="3"/>
          </p:nvPr>
        </p:nvSpPr>
        <p:spPr/>
        <p:txBody>
          <a:bodyPr/>
          <a:lstStyle/>
          <a:p>
            <a:r>
              <a:rPr lang="en-US" dirty="0" smtClean="0"/>
              <a:t>Evolution of services on IR</a:t>
            </a:r>
            <a:endParaRPr lang="en-US" dirty="0"/>
          </a:p>
        </p:txBody>
      </p:sp>
      <p:sp>
        <p:nvSpPr>
          <p:cNvPr id="7" name="Content Placeholder 6"/>
          <p:cNvSpPr>
            <a:spLocks noGrp="1"/>
          </p:cNvSpPr>
          <p:nvPr>
            <p:ph sz="quarter" idx="4"/>
          </p:nvPr>
        </p:nvSpPr>
        <p:spPr>
          <a:xfrm>
            <a:off x="4495800" y="2174875"/>
            <a:ext cx="4419599" cy="3951288"/>
          </a:xfrm>
        </p:spPr>
        <p:txBody>
          <a:bodyPr/>
          <a:lstStyle/>
          <a:p>
            <a:r>
              <a:rPr lang="en-US" dirty="0" smtClean="0"/>
              <a:t>1950-60s—transportation</a:t>
            </a:r>
          </a:p>
          <a:p>
            <a:r>
              <a:rPr lang="en-US" dirty="0" smtClean="0"/>
              <a:t>1960-1980s-warehousing, local handling, transportation, local leads</a:t>
            </a:r>
          </a:p>
          <a:p>
            <a:r>
              <a:rPr lang="en-US" dirty="0" smtClean="0"/>
              <a:t>1980-1990s--  transportation, warehousing</a:t>
            </a:r>
          </a:p>
          <a:p>
            <a:r>
              <a:rPr lang="en-US" dirty="0" smtClean="0"/>
              <a:t>1990’s onwards--transportation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Commodity wise modal share</a:t>
            </a:r>
            <a:endParaRPr lang="en-US" dirty="0"/>
          </a:p>
        </p:txBody>
      </p:sp>
      <p:graphicFrame>
        <p:nvGraphicFramePr>
          <p:cNvPr id="4" name="Content Placeholder 3"/>
          <p:cNvGraphicFramePr>
            <a:graphicFrameLocks noGrp="1"/>
          </p:cNvGraphicFramePr>
          <p:nvPr>
            <p:ph idx="1"/>
          </p:nvPr>
        </p:nvGraphicFramePr>
        <p:xfrm>
          <a:off x="381000" y="1371597"/>
          <a:ext cx="8458200" cy="5105402"/>
        </p:xfrm>
        <a:graphic>
          <a:graphicData uri="http://schemas.openxmlformats.org/drawingml/2006/table">
            <a:tbl>
              <a:tblPr/>
              <a:tblGrid>
                <a:gridCol w="3223266"/>
                <a:gridCol w="1057938"/>
                <a:gridCol w="1001420"/>
                <a:gridCol w="951967"/>
                <a:gridCol w="789479"/>
                <a:gridCol w="717065"/>
                <a:gridCol w="717065"/>
              </a:tblGrid>
              <a:tr h="384443">
                <a:tc rowSpan="2">
                  <a:txBody>
                    <a:bodyPr/>
                    <a:lstStyle/>
                    <a:p>
                      <a:pPr marL="0" marR="0" algn="ctr">
                        <a:spcBef>
                          <a:spcPts val="0"/>
                        </a:spcBef>
                        <a:spcAft>
                          <a:spcPts val="0"/>
                        </a:spcAft>
                      </a:pPr>
                      <a:r>
                        <a:rPr lang="en-IN" sz="2000" b="1" dirty="0">
                          <a:solidFill>
                            <a:srgbClr val="000000"/>
                          </a:solidFill>
                          <a:latin typeface="Calibri"/>
                          <a:ea typeface="Times New Roman"/>
                        </a:rPr>
                        <a:t>Commodity</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gridSpan="2">
                  <a:txBody>
                    <a:bodyPr/>
                    <a:lstStyle/>
                    <a:p>
                      <a:pPr marL="0" marR="0" algn="ctr">
                        <a:spcBef>
                          <a:spcPts val="0"/>
                        </a:spcBef>
                        <a:spcAft>
                          <a:spcPts val="0"/>
                        </a:spcAft>
                      </a:pPr>
                      <a:r>
                        <a:rPr lang="en-IN" sz="2000" b="1" dirty="0">
                          <a:solidFill>
                            <a:srgbClr val="000000"/>
                          </a:solidFill>
                          <a:latin typeface="Calibri"/>
                          <a:ea typeface="Times New Roman"/>
                        </a:rPr>
                        <a:t>1978-79</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hMerge="1">
                  <a:txBody>
                    <a:bodyPr/>
                    <a:lstStyle/>
                    <a:p>
                      <a:endParaRPr lang="en-US"/>
                    </a:p>
                  </a:txBody>
                  <a:tcPr/>
                </a:tc>
                <a:tc gridSpan="2">
                  <a:txBody>
                    <a:bodyPr/>
                    <a:lstStyle/>
                    <a:p>
                      <a:pPr marL="0" marR="0" algn="ctr">
                        <a:spcBef>
                          <a:spcPts val="0"/>
                        </a:spcBef>
                        <a:spcAft>
                          <a:spcPts val="0"/>
                        </a:spcAft>
                      </a:pPr>
                      <a:r>
                        <a:rPr lang="en-IN" sz="2000" b="1" dirty="0">
                          <a:solidFill>
                            <a:srgbClr val="000000"/>
                          </a:solidFill>
                          <a:latin typeface="Calibri"/>
                          <a:ea typeface="Times New Roman"/>
                        </a:rPr>
                        <a:t>1986-87</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hMerge="1">
                  <a:txBody>
                    <a:bodyPr/>
                    <a:lstStyle/>
                    <a:p>
                      <a:endParaRPr lang="en-US"/>
                    </a:p>
                  </a:txBody>
                  <a:tcPr/>
                </a:tc>
                <a:tc gridSpan="2">
                  <a:txBody>
                    <a:bodyPr/>
                    <a:lstStyle/>
                    <a:p>
                      <a:pPr marL="0" marR="0" algn="ctr">
                        <a:spcBef>
                          <a:spcPts val="0"/>
                        </a:spcBef>
                        <a:spcAft>
                          <a:spcPts val="0"/>
                        </a:spcAft>
                      </a:pPr>
                      <a:r>
                        <a:rPr lang="en-IN" sz="2000" b="1">
                          <a:solidFill>
                            <a:srgbClr val="000000"/>
                          </a:solidFill>
                          <a:latin typeface="Calibri"/>
                          <a:ea typeface="Times New Roman"/>
                        </a:rPr>
                        <a:t>2007-08</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hMerge="1">
                  <a:txBody>
                    <a:bodyPr/>
                    <a:lstStyle/>
                    <a:p>
                      <a:endParaRPr lang="en-US"/>
                    </a:p>
                  </a:txBody>
                  <a:tcPr/>
                </a:tc>
              </a:tr>
              <a:tr h="492086">
                <a:tc vMerge="1">
                  <a:txBody>
                    <a:bodyPr/>
                    <a:lstStyle/>
                    <a:p>
                      <a:endParaRPr lang="en-US"/>
                    </a:p>
                  </a:txBody>
                  <a:tcPr/>
                </a:tc>
                <a:tc>
                  <a:txBody>
                    <a:bodyPr/>
                    <a:lstStyle/>
                    <a:p>
                      <a:pPr marL="0" marR="0" algn="ctr">
                        <a:spcBef>
                          <a:spcPts val="0"/>
                        </a:spcBef>
                        <a:spcAft>
                          <a:spcPts val="0"/>
                        </a:spcAft>
                      </a:pPr>
                      <a:r>
                        <a:rPr lang="en-IN" sz="2000" b="1" dirty="0">
                          <a:solidFill>
                            <a:srgbClr val="000000"/>
                          </a:solidFill>
                          <a:latin typeface="Calibri"/>
                          <a:ea typeface="Times New Roman"/>
                        </a:rPr>
                        <a:t>Rail</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IN" sz="2000" b="1" dirty="0">
                          <a:solidFill>
                            <a:srgbClr val="000000"/>
                          </a:solidFill>
                          <a:latin typeface="Calibri"/>
                          <a:ea typeface="Times New Roman"/>
                        </a:rPr>
                        <a:t>Road</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IN" sz="2000" b="1" dirty="0">
                          <a:solidFill>
                            <a:srgbClr val="000000"/>
                          </a:solidFill>
                          <a:latin typeface="Calibri"/>
                          <a:ea typeface="Times New Roman"/>
                        </a:rPr>
                        <a:t>Rail</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IN" sz="2000" b="1" dirty="0">
                          <a:solidFill>
                            <a:srgbClr val="000000"/>
                          </a:solidFill>
                          <a:latin typeface="Calibri"/>
                          <a:ea typeface="Times New Roman"/>
                        </a:rPr>
                        <a:t>Road</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IN" sz="2000" b="1">
                          <a:solidFill>
                            <a:srgbClr val="000000"/>
                          </a:solidFill>
                          <a:latin typeface="Calibri"/>
                          <a:ea typeface="Times New Roman"/>
                        </a:rPr>
                        <a:t>Rail</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IN" sz="2000" b="1">
                          <a:solidFill>
                            <a:srgbClr val="000000"/>
                          </a:solidFill>
                          <a:latin typeface="Calibri"/>
                          <a:ea typeface="Times New Roman"/>
                        </a:rPr>
                        <a:t>Road</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r>
              <a:tr h="384443">
                <a:tc>
                  <a:txBody>
                    <a:bodyPr/>
                    <a:lstStyle/>
                    <a:p>
                      <a:pPr marL="0" marR="0">
                        <a:spcBef>
                          <a:spcPts val="0"/>
                        </a:spcBef>
                        <a:spcAft>
                          <a:spcPts val="0"/>
                        </a:spcAft>
                      </a:pPr>
                      <a:r>
                        <a:rPr lang="en-IN" sz="2000">
                          <a:solidFill>
                            <a:srgbClr val="000000"/>
                          </a:solidFill>
                          <a:latin typeface="Calibri"/>
                          <a:ea typeface="Times New Roman"/>
                        </a:rPr>
                        <a:t>Coal</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a:solidFill>
                            <a:srgbClr val="000000"/>
                          </a:solidFill>
                          <a:latin typeface="Calibri"/>
                          <a:ea typeface="Times New Roman"/>
                        </a:rPr>
                        <a:t>91</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dirty="0">
                          <a:solidFill>
                            <a:srgbClr val="000000"/>
                          </a:solidFill>
                          <a:latin typeface="Calibri"/>
                          <a:ea typeface="Times New Roman"/>
                        </a:rPr>
                        <a:t>9</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a:solidFill>
                            <a:srgbClr val="000000"/>
                          </a:solidFill>
                          <a:latin typeface="Calibri"/>
                          <a:ea typeface="Times New Roman"/>
                        </a:rPr>
                        <a:t>87</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dirty="0">
                          <a:solidFill>
                            <a:srgbClr val="000000"/>
                          </a:solidFill>
                          <a:latin typeface="Calibri"/>
                          <a:ea typeface="Times New Roman"/>
                        </a:rPr>
                        <a:t>13</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a:solidFill>
                            <a:srgbClr val="000000"/>
                          </a:solidFill>
                          <a:latin typeface="Calibri"/>
                          <a:ea typeface="Times New Roman"/>
                        </a:rPr>
                        <a:t>83</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a:solidFill>
                            <a:srgbClr val="000000"/>
                          </a:solidFill>
                          <a:latin typeface="Calibri"/>
                          <a:ea typeface="Times New Roman"/>
                        </a:rPr>
                        <a:t>17</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4443">
                <a:tc>
                  <a:txBody>
                    <a:bodyPr/>
                    <a:lstStyle/>
                    <a:p>
                      <a:pPr marL="0" marR="0">
                        <a:spcBef>
                          <a:spcPts val="0"/>
                        </a:spcBef>
                        <a:spcAft>
                          <a:spcPts val="0"/>
                        </a:spcAft>
                      </a:pPr>
                      <a:r>
                        <a:rPr lang="en-IN" sz="2000">
                          <a:solidFill>
                            <a:srgbClr val="000000"/>
                          </a:solidFill>
                          <a:latin typeface="Calibri"/>
                          <a:ea typeface="Times New Roman"/>
                        </a:rPr>
                        <a:t>Food grains</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a:solidFill>
                            <a:srgbClr val="000000"/>
                          </a:solidFill>
                          <a:latin typeface="Calibri"/>
                          <a:ea typeface="Times New Roman"/>
                        </a:rPr>
                        <a:t>68</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dirty="0">
                          <a:solidFill>
                            <a:srgbClr val="000000"/>
                          </a:solidFill>
                          <a:latin typeface="Calibri"/>
                          <a:ea typeface="Times New Roman"/>
                        </a:rPr>
                        <a:t>33</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dirty="0">
                          <a:solidFill>
                            <a:srgbClr val="000000"/>
                          </a:solidFill>
                          <a:latin typeface="Calibri"/>
                          <a:ea typeface="Times New Roman"/>
                        </a:rPr>
                        <a:t>47</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dirty="0">
                          <a:solidFill>
                            <a:srgbClr val="000000"/>
                          </a:solidFill>
                          <a:latin typeface="Calibri"/>
                          <a:ea typeface="Times New Roman"/>
                        </a:rPr>
                        <a:t>53</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dirty="0">
                          <a:solidFill>
                            <a:srgbClr val="000000"/>
                          </a:solidFill>
                          <a:latin typeface="Calibri"/>
                          <a:ea typeface="Times New Roman"/>
                        </a:rPr>
                        <a:t>21</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a:solidFill>
                            <a:srgbClr val="000000"/>
                          </a:solidFill>
                          <a:latin typeface="Calibri"/>
                          <a:ea typeface="Times New Roman"/>
                        </a:rPr>
                        <a:t>79</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4443">
                <a:tc>
                  <a:txBody>
                    <a:bodyPr/>
                    <a:lstStyle/>
                    <a:p>
                      <a:pPr marL="0" marR="0">
                        <a:spcBef>
                          <a:spcPts val="0"/>
                        </a:spcBef>
                        <a:spcAft>
                          <a:spcPts val="0"/>
                        </a:spcAft>
                      </a:pPr>
                      <a:r>
                        <a:rPr lang="en-IN" sz="2000">
                          <a:solidFill>
                            <a:srgbClr val="000000"/>
                          </a:solidFill>
                          <a:latin typeface="Calibri"/>
                          <a:ea typeface="Times New Roman"/>
                        </a:rPr>
                        <a:t>Iron Ore</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a:solidFill>
                            <a:srgbClr val="000000"/>
                          </a:solidFill>
                          <a:latin typeface="Calibri"/>
                          <a:ea typeface="Times New Roman"/>
                        </a:rPr>
                        <a:t>99</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a:solidFill>
                            <a:srgbClr val="000000"/>
                          </a:solidFill>
                          <a:latin typeface="Calibri"/>
                          <a:ea typeface="Times New Roman"/>
                        </a:rPr>
                        <a:t>1</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dirty="0">
                          <a:solidFill>
                            <a:srgbClr val="000000"/>
                          </a:solidFill>
                          <a:latin typeface="Calibri"/>
                          <a:ea typeface="Times New Roman"/>
                        </a:rPr>
                        <a:t>96</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a:solidFill>
                            <a:srgbClr val="000000"/>
                          </a:solidFill>
                          <a:latin typeface="Calibri"/>
                          <a:ea typeface="Times New Roman"/>
                        </a:rPr>
                        <a:t>4</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dirty="0">
                          <a:solidFill>
                            <a:srgbClr val="000000"/>
                          </a:solidFill>
                          <a:latin typeface="Calibri"/>
                          <a:ea typeface="Times New Roman"/>
                        </a:rPr>
                        <a:t>84</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a:solidFill>
                            <a:srgbClr val="000000"/>
                          </a:solidFill>
                          <a:latin typeface="Calibri"/>
                          <a:ea typeface="Times New Roman"/>
                        </a:rPr>
                        <a:t>16</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4443">
                <a:tc>
                  <a:txBody>
                    <a:bodyPr/>
                    <a:lstStyle/>
                    <a:p>
                      <a:pPr marL="0" marR="0">
                        <a:spcBef>
                          <a:spcPts val="0"/>
                        </a:spcBef>
                        <a:spcAft>
                          <a:spcPts val="0"/>
                        </a:spcAft>
                      </a:pPr>
                      <a:r>
                        <a:rPr lang="en-IN" sz="2000">
                          <a:solidFill>
                            <a:srgbClr val="000000"/>
                          </a:solidFill>
                          <a:latin typeface="Calibri"/>
                          <a:ea typeface="Times New Roman"/>
                        </a:rPr>
                        <a:t>Limestone &amp; Dolomite</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a:solidFill>
                            <a:srgbClr val="000000"/>
                          </a:solidFill>
                          <a:latin typeface="Calibri"/>
                          <a:ea typeface="Times New Roman"/>
                        </a:rPr>
                        <a:t>91</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a:solidFill>
                            <a:srgbClr val="000000"/>
                          </a:solidFill>
                          <a:latin typeface="Calibri"/>
                          <a:ea typeface="Times New Roman"/>
                        </a:rPr>
                        <a:t>9</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dirty="0">
                          <a:solidFill>
                            <a:srgbClr val="000000"/>
                          </a:solidFill>
                          <a:latin typeface="Calibri"/>
                          <a:ea typeface="Times New Roman"/>
                        </a:rPr>
                        <a:t>74</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dirty="0">
                          <a:solidFill>
                            <a:srgbClr val="000000"/>
                          </a:solidFill>
                          <a:latin typeface="Calibri"/>
                          <a:ea typeface="Times New Roman"/>
                        </a:rPr>
                        <a:t>26</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a:solidFill>
                            <a:srgbClr val="000000"/>
                          </a:solidFill>
                          <a:latin typeface="Calibri"/>
                          <a:ea typeface="Times New Roman"/>
                        </a:rPr>
                        <a:t>69</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dirty="0">
                          <a:solidFill>
                            <a:srgbClr val="000000"/>
                          </a:solidFill>
                          <a:latin typeface="Calibri"/>
                          <a:ea typeface="Times New Roman"/>
                        </a:rPr>
                        <a:t>31</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4443">
                <a:tc>
                  <a:txBody>
                    <a:bodyPr/>
                    <a:lstStyle/>
                    <a:p>
                      <a:pPr marL="0" marR="0">
                        <a:spcBef>
                          <a:spcPts val="0"/>
                        </a:spcBef>
                        <a:spcAft>
                          <a:spcPts val="0"/>
                        </a:spcAft>
                      </a:pPr>
                      <a:r>
                        <a:rPr lang="en-IN" sz="2000">
                          <a:solidFill>
                            <a:srgbClr val="000000"/>
                          </a:solidFill>
                          <a:latin typeface="Calibri"/>
                          <a:ea typeface="Times New Roman"/>
                        </a:rPr>
                        <a:t>Mineral Oils</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a:solidFill>
                            <a:srgbClr val="000000"/>
                          </a:solidFill>
                          <a:latin typeface="Calibri"/>
                          <a:ea typeface="Times New Roman"/>
                        </a:rPr>
                        <a:t>72</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a:solidFill>
                            <a:srgbClr val="000000"/>
                          </a:solidFill>
                          <a:latin typeface="Calibri"/>
                          <a:ea typeface="Times New Roman"/>
                        </a:rPr>
                        <a:t>28</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a:solidFill>
                            <a:srgbClr val="000000"/>
                          </a:solidFill>
                          <a:latin typeface="Calibri"/>
                          <a:ea typeface="Times New Roman"/>
                        </a:rPr>
                        <a:t>65</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dirty="0">
                          <a:solidFill>
                            <a:srgbClr val="000000"/>
                          </a:solidFill>
                          <a:latin typeface="Calibri"/>
                          <a:ea typeface="Times New Roman"/>
                        </a:rPr>
                        <a:t>35</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a:solidFill>
                            <a:srgbClr val="000000"/>
                          </a:solidFill>
                          <a:latin typeface="Calibri"/>
                          <a:ea typeface="Times New Roman"/>
                        </a:rPr>
                        <a:t>22</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dirty="0">
                          <a:solidFill>
                            <a:srgbClr val="000000"/>
                          </a:solidFill>
                          <a:latin typeface="Calibri"/>
                          <a:ea typeface="Times New Roman"/>
                        </a:rPr>
                        <a:t>78</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4443">
                <a:tc>
                  <a:txBody>
                    <a:bodyPr/>
                    <a:lstStyle/>
                    <a:p>
                      <a:pPr marL="0" marR="0">
                        <a:spcBef>
                          <a:spcPts val="0"/>
                        </a:spcBef>
                        <a:spcAft>
                          <a:spcPts val="0"/>
                        </a:spcAft>
                      </a:pPr>
                      <a:r>
                        <a:rPr lang="en-IN" sz="2000">
                          <a:solidFill>
                            <a:srgbClr val="000000"/>
                          </a:solidFill>
                          <a:latin typeface="Calibri"/>
                          <a:ea typeface="Times New Roman"/>
                        </a:rPr>
                        <a:t>Cement</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a:solidFill>
                            <a:srgbClr val="000000"/>
                          </a:solidFill>
                          <a:latin typeface="Calibri"/>
                          <a:ea typeface="Times New Roman"/>
                        </a:rPr>
                        <a:t>79</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a:solidFill>
                            <a:srgbClr val="000000"/>
                          </a:solidFill>
                          <a:latin typeface="Calibri"/>
                          <a:ea typeface="Times New Roman"/>
                        </a:rPr>
                        <a:t>22</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a:solidFill>
                            <a:srgbClr val="000000"/>
                          </a:solidFill>
                          <a:latin typeface="Calibri"/>
                          <a:ea typeface="Times New Roman"/>
                        </a:rPr>
                        <a:t>63</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dirty="0">
                          <a:solidFill>
                            <a:srgbClr val="000000"/>
                          </a:solidFill>
                          <a:latin typeface="Calibri"/>
                          <a:ea typeface="Times New Roman"/>
                        </a:rPr>
                        <a:t>37</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dirty="0">
                          <a:solidFill>
                            <a:srgbClr val="000000"/>
                          </a:solidFill>
                          <a:latin typeface="Calibri"/>
                          <a:ea typeface="Times New Roman"/>
                        </a:rPr>
                        <a:t>51</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dirty="0">
                          <a:solidFill>
                            <a:srgbClr val="000000"/>
                          </a:solidFill>
                          <a:latin typeface="Calibri"/>
                          <a:ea typeface="Times New Roman"/>
                        </a:rPr>
                        <a:t>49</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4443">
                <a:tc>
                  <a:txBody>
                    <a:bodyPr/>
                    <a:lstStyle/>
                    <a:p>
                      <a:pPr marL="0" marR="0">
                        <a:spcBef>
                          <a:spcPts val="0"/>
                        </a:spcBef>
                        <a:spcAft>
                          <a:spcPts val="0"/>
                        </a:spcAft>
                      </a:pPr>
                      <a:r>
                        <a:rPr lang="en-IN" sz="2000">
                          <a:solidFill>
                            <a:srgbClr val="000000"/>
                          </a:solidFill>
                          <a:latin typeface="Calibri"/>
                          <a:ea typeface="Times New Roman"/>
                        </a:rPr>
                        <a:t>Chemical Manures</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a:solidFill>
                            <a:srgbClr val="000000"/>
                          </a:solidFill>
                          <a:latin typeface="Calibri"/>
                          <a:ea typeface="Times New Roman"/>
                        </a:rPr>
                        <a:t>70</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a:solidFill>
                            <a:srgbClr val="000000"/>
                          </a:solidFill>
                          <a:latin typeface="Calibri"/>
                          <a:ea typeface="Times New Roman"/>
                        </a:rPr>
                        <a:t>30</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a:solidFill>
                            <a:srgbClr val="000000"/>
                          </a:solidFill>
                          <a:latin typeface="Calibri"/>
                          <a:ea typeface="Times New Roman"/>
                        </a:rPr>
                        <a:t>61</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a:solidFill>
                            <a:srgbClr val="000000"/>
                          </a:solidFill>
                          <a:latin typeface="Calibri"/>
                          <a:ea typeface="Times New Roman"/>
                        </a:rPr>
                        <a:t>39</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dirty="0">
                          <a:solidFill>
                            <a:srgbClr val="000000"/>
                          </a:solidFill>
                          <a:latin typeface="Calibri"/>
                          <a:ea typeface="Times New Roman"/>
                        </a:rPr>
                        <a:t>67</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dirty="0">
                          <a:solidFill>
                            <a:srgbClr val="000000"/>
                          </a:solidFill>
                          <a:latin typeface="Calibri"/>
                          <a:ea typeface="Times New Roman"/>
                        </a:rPr>
                        <a:t>33</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4443">
                <a:tc>
                  <a:txBody>
                    <a:bodyPr/>
                    <a:lstStyle/>
                    <a:p>
                      <a:pPr marL="0" marR="0">
                        <a:spcBef>
                          <a:spcPts val="0"/>
                        </a:spcBef>
                        <a:spcAft>
                          <a:spcPts val="0"/>
                        </a:spcAft>
                      </a:pPr>
                      <a:r>
                        <a:rPr lang="en-IN" sz="2000">
                          <a:solidFill>
                            <a:srgbClr val="000000"/>
                          </a:solidFill>
                          <a:latin typeface="Calibri"/>
                          <a:ea typeface="Times New Roman"/>
                        </a:rPr>
                        <a:t>Iron &amp; Steel</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a:solidFill>
                            <a:srgbClr val="000000"/>
                          </a:solidFill>
                          <a:latin typeface="Calibri"/>
                          <a:ea typeface="Times New Roman"/>
                        </a:rPr>
                        <a:t>64</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a:solidFill>
                            <a:srgbClr val="000000"/>
                          </a:solidFill>
                          <a:latin typeface="Calibri"/>
                          <a:ea typeface="Times New Roman"/>
                        </a:rPr>
                        <a:t>36</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a:solidFill>
                            <a:srgbClr val="000000"/>
                          </a:solidFill>
                          <a:latin typeface="Calibri"/>
                          <a:ea typeface="Times New Roman"/>
                        </a:rPr>
                        <a:t>45</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a:solidFill>
                            <a:srgbClr val="000000"/>
                          </a:solidFill>
                          <a:latin typeface="Calibri"/>
                          <a:ea typeface="Times New Roman"/>
                        </a:rPr>
                        <a:t>55</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dirty="0">
                          <a:solidFill>
                            <a:srgbClr val="000000"/>
                          </a:solidFill>
                          <a:latin typeface="Calibri"/>
                          <a:ea typeface="Times New Roman"/>
                        </a:rPr>
                        <a:t>20</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dirty="0">
                          <a:solidFill>
                            <a:srgbClr val="000000"/>
                          </a:solidFill>
                          <a:latin typeface="Calibri"/>
                          <a:ea typeface="Times New Roman"/>
                        </a:rPr>
                        <a:t>80</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4443">
                <a:tc>
                  <a:txBody>
                    <a:bodyPr/>
                    <a:lstStyle/>
                    <a:p>
                      <a:pPr marL="0" marR="0">
                        <a:spcBef>
                          <a:spcPts val="0"/>
                        </a:spcBef>
                        <a:spcAft>
                          <a:spcPts val="0"/>
                        </a:spcAft>
                      </a:pPr>
                      <a:r>
                        <a:rPr lang="en-IN" sz="2000">
                          <a:solidFill>
                            <a:srgbClr val="000000"/>
                          </a:solidFill>
                          <a:latin typeface="Calibri"/>
                          <a:ea typeface="Times New Roman"/>
                        </a:rPr>
                        <a:t>Salt</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a:solidFill>
                            <a:srgbClr val="000000"/>
                          </a:solidFill>
                          <a:latin typeface="Calibri"/>
                          <a:ea typeface="Times New Roman"/>
                        </a:rPr>
                        <a:t>70</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a:solidFill>
                            <a:srgbClr val="000000"/>
                          </a:solidFill>
                          <a:latin typeface="Calibri"/>
                          <a:ea typeface="Times New Roman"/>
                        </a:rPr>
                        <a:t>30</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a:solidFill>
                            <a:srgbClr val="000000"/>
                          </a:solidFill>
                          <a:latin typeface="Calibri"/>
                          <a:ea typeface="Times New Roman"/>
                        </a:rPr>
                        <a:t>63</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a:solidFill>
                            <a:srgbClr val="000000"/>
                          </a:solidFill>
                          <a:latin typeface="Calibri"/>
                          <a:ea typeface="Times New Roman"/>
                        </a:rPr>
                        <a:t>37</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a:solidFill>
                            <a:srgbClr val="000000"/>
                          </a:solidFill>
                          <a:latin typeface="Calibri"/>
                          <a:ea typeface="Times New Roman"/>
                        </a:rPr>
                        <a:t>42</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dirty="0">
                          <a:solidFill>
                            <a:srgbClr val="000000"/>
                          </a:solidFill>
                          <a:latin typeface="Calibri"/>
                          <a:ea typeface="Times New Roman"/>
                        </a:rPr>
                        <a:t>58</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4443">
                <a:tc>
                  <a:txBody>
                    <a:bodyPr/>
                    <a:lstStyle/>
                    <a:p>
                      <a:pPr marL="0" marR="0">
                        <a:spcBef>
                          <a:spcPts val="0"/>
                        </a:spcBef>
                        <a:spcAft>
                          <a:spcPts val="0"/>
                        </a:spcAft>
                      </a:pPr>
                      <a:r>
                        <a:rPr lang="en-IN" sz="2000">
                          <a:solidFill>
                            <a:srgbClr val="000000"/>
                          </a:solidFill>
                          <a:latin typeface="Calibri"/>
                          <a:ea typeface="Times New Roman"/>
                        </a:rPr>
                        <a:t>Others</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a:solidFill>
                            <a:srgbClr val="000000"/>
                          </a:solidFill>
                          <a:latin typeface="Calibri"/>
                          <a:ea typeface="Times New Roman"/>
                        </a:rPr>
                        <a:t>36</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a:solidFill>
                            <a:srgbClr val="000000"/>
                          </a:solidFill>
                          <a:latin typeface="Calibri"/>
                          <a:ea typeface="Times New Roman"/>
                        </a:rPr>
                        <a:t>64</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a:solidFill>
                            <a:srgbClr val="000000"/>
                          </a:solidFill>
                          <a:latin typeface="Calibri"/>
                          <a:ea typeface="Times New Roman"/>
                        </a:rPr>
                        <a:t>21</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a:solidFill>
                            <a:srgbClr val="000000"/>
                          </a:solidFill>
                          <a:latin typeface="Calibri"/>
                          <a:ea typeface="Times New Roman"/>
                        </a:rPr>
                        <a:t>79</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a:solidFill>
                            <a:srgbClr val="000000"/>
                          </a:solidFill>
                          <a:latin typeface="Calibri"/>
                          <a:ea typeface="Times New Roman"/>
                        </a:rPr>
                        <a:t>8</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i="1" dirty="0">
                          <a:solidFill>
                            <a:srgbClr val="000000"/>
                          </a:solidFill>
                          <a:latin typeface="Calibri"/>
                          <a:ea typeface="Times New Roman"/>
                        </a:rPr>
                        <a:t>92</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4443">
                <a:tc>
                  <a:txBody>
                    <a:bodyPr/>
                    <a:lstStyle/>
                    <a:p>
                      <a:pPr marL="0" marR="0">
                        <a:spcBef>
                          <a:spcPts val="0"/>
                        </a:spcBef>
                        <a:spcAft>
                          <a:spcPts val="0"/>
                        </a:spcAft>
                      </a:pPr>
                      <a:r>
                        <a:rPr lang="en-IN" sz="2000" b="1">
                          <a:solidFill>
                            <a:srgbClr val="000000"/>
                          </a:solidFill>
                          <a:latin typeface="Calibri"/>
                          <a:ea typeface="Times New Roman"/>
                        </a:rPr>
                        <a:t>Total</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IN" sz="2000" i="1">
                          <a:solidFill>
                            <a:srgbClr val="000000"/>
                          </a:solidFill>
                          <a:latin typeface="Calibri"/>
                          <a:ea typeface="Times New Roman"/>
                        </a:rPr>
                        <a:t>66</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IN" sz="2000" i="1">
                          <a:solidFill>
                            <a:srgbClr val="000000"/>
                          </a:solidFill>
                          <a:latin typeface="Calibri"/>
                          <a:ea typeface="Times New Roman"/>
                        </a:rPr>
                        <a:t>34</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IN" sz="2000" i="1">
                          <a:solidFill>
                            <a:srgbClr val="000000"/>
                          </a:solidFill>
                          <a:latin typeface="Calibri"/>
                          <a:ea typeface="Times New Roman"/>
                        </a:rPr>
                        <a:t>54</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IN" sz="2000" i="1">
                          <a:solidFill>
                            <a:srgbClr val="000000"/>
                          </a:solidFill>
                          <a:latin typeface="Calibri"/>
                          <a:ea typeface="Times New Roman"/>
                        </a:rPr>
                        <a:t>46</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IN" sz="2000" i="1">
                          <a:solidFill>
                            <a:srgbClr val="000000"/>
                          </a:solidFill>
                          <a:latin typeface="Calibri"/>
                          <a:ea typeface="Times New Roman"/>
                        </a:rPr>
                        <a:t>33</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IN" sz="2000" i="1" dirty="0">
                          <a:solidFill>
                            <a:srgbClr val="000000"/>
                          </a:solidFill>
                          <a:latin typeface="Calibri"/>
                          <a:ea typeface="Times New Roman"/>
                        </a:rPr>
                        <a:t>67</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t>Service requirements</a:t>
            </a:r>
            <a:endParaRPr lang="en-US"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145" name="Object 1"/>
          <p:cNvGraphicFramePr>
            <a:graphicFrameLocks noChangeAspect="1"/>
          </p:cNvGraphicFramePr>
          <p:nvPr/>
        </p:nvGraphicFramePr>
        <p:xfrm>
          <a:off x="304800" y="1143000"/>
          <a:ext cx="8458200" cy="5476875"/>
        </p:xfrm>
        <a:graphic>
          <a:graphicData uri="http://schemas.openxmlformats.org/presentationml/2006/ole">
            <p:oleObj spid="_x0000_s2050" name="Slide" r:id="rId3" imgW="4570378" imgH="3427615" progId="PowerPoint.Slide.12">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Commodity Characteristics</a:t>
            </a:r>
            <a:endParaRPr lang="en-US" dirty="0"/>
          </a:p>
        </p:txBody>
      </p:sp>
      <p:graphicFrame>
        <p:nvGraphicFramePr>
          <p:cNvPr id="4" name="Content Placeholder 3"/>
          <p:cNvGraphicFramePr>
            <a:graphicFrameLocks noGrp="1"/>
          </p:cNvGraphicFramePr>
          <p:nvPr>
            <p:ph idx="1"/>
          </p:nvPr>
        </p:nvGraphicFramePr>
        <p:xfrm>
          <a:off x="228600" y="1066800"/>
          <a:ext cx="8610600" cy="5473700"/>
        </p:xfrm>
        <a:graphic>
          <a:graphicData uri="http://schemas.openxmlformats.org/drawingml/2006/table">
            <a:tbl>
              <a:tblPr/>
              <a:tblGrid>
                <a:gridCol w="3657600"/>
                <a:gridCol w="1219200"/>
                <a:gridCol w="1905000"/>
                <a:gridCol w="1828800"/>
              </a:tblGrid>
              <a:tr h="425450">
                <a:tc>
                  <a:txBody>
                    <a:bodyPr/>
                    <a:lstStyle/>
                    <a:p>
                      <a:pPr marL="0" marR="0" algn="ctr">
                        <a:spcBef>
                          <a:spcPts val="0"/>
                        </a:spcBef>
                        <a:spcAft>
                          <a:spcPts val="0"/>
                        </a:spcAft>
                      </a:pPr>
                      <a:r>
                        <a:rPr lang="en-IN" sz="2000" b="1" dirty="0">
                          <a:solidFill>
                            <a:srgbClr val="000000"/>
                          </a:solidFill>
                          <a:latin typeface="Calibri"/>
                          <a:ea typeface="Times New Roman"/>
                        </a:rPr>
                        <a:t>Characteristic</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IN" sz="2000" b="1">
                          <a:solidFill>
                            <a:srgbClr val="000000"/>
                          </a:solidFill>
                          <a:latin typeface="Calibri"/>
                          <a:ea typeface="Times New Roman"/>
                        </a:rPr>
                        <a:t>Bulk</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IN" sz="2000" b="1" dirty="0">
                          <a:solidFill>
                            <a:srgbClr val="000000"/>
                          </a:solidFill>
                          <a:latin typeface="Calibri"/>
                          <a:ea typeface="Times New Roman"/>
                        </a:rPr>
                        <a:t>Non bulk</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IN" sz="2000" b="1" dirty="0">
                          <a:solidFill>
                            <a:srgbClr val="000000"/>
                          </a:solidFill>
                          <a:latin typeface="Calibri"/>
                          <a:ea typeface="Times New Roman"/>
                        </a:rPr>
                        <a:t>Containerisable</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r>
              <a:tr h="425450">
                <a:tc>
                  <a:txBody>
                    <a:bodyPr/>
                    <a:lstStyle/>
                    <a:p>
                      <a:pPr marL="0" marR="0">
                        <a:spcBef>
                          <a:spcPts val="0"/>
                        </a:spcBef>
                        <a:spcAft>
                          <a:spcPts val="0"/>
                        </a:spcAft>
                      </a:pPr>
                      <a:r>
                        <a:rPr lang="en-IN" sz="2000" b="1" dirty="0">
                          <a:solidFill>
                            <a:srgbClr val="000000"/>
                          </a:solidFill>
                          <a:latin typeface="Calibri"/>
                          <a:ea typeface="Times New Roman"/>
                        </a:rPr>
                        <a:t>Primary </a:t>
                      </a:r>
                      <a:endParaRPr lang="en-US" sz="2000" dirty="0">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endParaRPr lang="en-IN" sz="2000" dirty="0">
                        <a:solidFill>
                          <a:srgbClr val="000000"/>
                        </a:solidFill>
                        <a:latin typeface="Calibri"/>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endParaRPr lang="en-IN" sz="2000" dirty="0">
                        <a:solidFill>
                          <a:srgbClr val="000000"/>
                        </a:solidFill>
                        <a:latin typeface="Calibri"/>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endParaRPr lang="en-IN" sz="2000">
                        <a:solidFill>
                          <a:srgbClr val="000000"/>
                        </a:solidFill>
                        <a:latin typeface="Calibri"/>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25450">
                <a:tc>
                  <a:txBody>
                    <a:bodyPr/>
                    <a:lstStyle/>
                    <a:p>
                      <a:pPr marL="0" marR="0">
                        <a:spcBef>
                          <a:spcPts val="0"/>
                        </a:spcBef>
                        <a:spcAft>
                          <a:spcPts val="0"/>
                        </a:spcAft>
                      </a:pPr>
                      <a:r>
                        <a:rPr lang="en-IN" sz="2000">
                          <a:solidFill>
                            <a:srgbClr val="000000"/>
                          </a:solidFill>
                          <a:latin typeface="Calibri"/>
                          <a:ea typeface="Times New Roman"/>
                        </a:rPr>
                        <a:t>Parcel size</a:t>
                      </a:r>
                      <a:endParaRPr lang="en-US" sz="2000">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IN" sz="2000" dirty="0">
                          <a:solidFill>
                            <a:srgbClr val="000000"/>
                          </a:solidFill>
                          <a:latin typeface="Calibri"/>
                          <a:ea typeface="Times New Roman"/>
                        </a:rPr>
                        <a:t>high</a:t>
                      </a:r>
                      <a:endParaRPr lang="en-US" sz="2000" dirty="0">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Calibri"/>
                          <a:ea typeface="Times New Roman"/>
                        </a:rPr>
                        <a:t>Medium to low</a:t>
                      </a:r>
                      <a:endParaRPr lang="en-US" sz="2000">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Calibri"/>
                          <a:ea typeface="Times New Roman"/>
                        </a:rPr>
                        <a:t>low</a:t>
                      </a:r>
                      <a:endParaRPr lang="en-US" sz="2000">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25450">
                <a:tc>
                  <a:txBody>
                    <a:bodyPr/>
                    <a:lstStyle/>
                    <a:p>
                      <a:pPr marL="0" marR="0">
                        <a:spcBef>
                          <a:spcPts val="0"/>
                        </a:spcBef>
                        <a:spcAft>
                          <a:spcPts val="0"/>
                        </a:spcAft>
                      </a:pPr>
                      <a:r>
                        <a:rPr lang="en-IN" sz="2000">
                          <a:solidFill>
                            <a:srgbClr val="000000"/>
                          </a:solidFill>
                          <a:latin typeface="Calibri"/>
                          <a:ea typeface="Times New Roman"/>
                        </a:rPr>
                        <a:t>Propensity to damage during handling</a:t>
                      </a:r>
                      <a:endParaRPr lang="en-US" sz="2000">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IN" sz="2000" dirty="0">
                          <a:solidFill>
                            <a:srgbClr val="000000"/>
                          </a:solidFill>
                          <a:latin typeface="Calibri"/>
                          <a:ea typeface="Times New Roman"/>
                        </a:rPr>
                        <a:t>low</a:t>
                      </a:r>
                      <a:endParaRPr lang="en-US" sz="2000" dirty="0">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IN" sz="2000" dirty="0">
                          <a:solidFill>
                            <a:srgbClr val="000000"/>
                          </a:solidFill>
                          <a:latin typeface="Calibri"/>
                          <a:ea typeface="Times New Roman"/>
                        </a:rPr>
                        <a:t>high</a:t>
                      </a:r>
                      <a:endParaRPr lang="en-US" sz="2000" dirty="0">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Calibri"/>
                          <a:ea typeface="Times New Roman"/>
                        </a:rPr>
                        <a:t>high</a:t>
                      </a:r>
                      <a:endParaRPr lang="en-US" sz="2000">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25450">
                <a:tc>
                  <a:txBody>
                    <a:bodyPr/>
                    <a:lstStyle/>
                    <a:p>
                      <a:pPr marL="0" marR="0">
                        <a:spcBef>
                          <a:spcPts val="0"/>
                        </a:spcBef>
                        <a:spcAft>
                          <a:spcPts val="0"/>
                        </a:spcAft>
                      </a:pPr>
                      <a:r>
                        <a:rPr lang="en-IN" sz="2000">
                          <a:solidFill>
                            <a:srgbClr val="000000"/>
                          </a:solidFill>
                          <a:latin typeface="Calibri"/>
                          <a:ea typeface="Times New Roman"/>
                        </a:rPr>
                        <a:t>Sensitivity to positioning on time</a:t>
                      </a:r>
                      <a:endParaRPr lang="en-US" sz="2000">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Calibri"/>
                          <a:ea typeface="Times New Roman"/>
                        </a:rPr>
                        <a:t>low</a:t>
                      </a:r>
                      <a:endParaRPr lang="en-US" sz="2000">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IN" sz="2000" dirty="0">
                          <a:solidFill>
                            <a:srgbClr val="000000"/>
                          </a:solidFill>
                          <a:latin typeface="Calibri"/>
                          <a:ea typeface="Times New Roman"/>
                        </a:rPr>
                        <a:t>Medium to low</a:t>
                      </a:r>
                      <a:endParaRPr lang="en-US" sz="2000" dirty="0">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IN" sz="2000" dirty="0">
                          <a:solidFill>
                            <a:srgbClr val="000000"/>
                          </a:solidFill>
                          <a:latin typeface="Calibri"/>
                          <a:ea typeface="Times New Roman"/>
                        </a:rPr>
                        <a:t>high</a:t>
                      </a:r>
                      <a:endParaRPr lang="en-US" sz="2000" dirty="0">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25450">
                <a:tc>
                  <a:txBody>
                    <a:bodyPr/>
                    <a:lstStyle/>
                    <a:p>
                      <a:pPr marL="0" marR="0">
                        <a:spcBef>
                          <a:spcPts val="0"/>
                        </a:spcBef>
                        <a:spcAft>
                          <a:spcPts val="0"/>
                        </a:spcAft>
                      </a:pPr>
                      <a:r>
                        <a:rPr lang="en-IN" sz="2000">
                          <a:solidFill>
                            <a:srgbClr val="000000"/>
                          </a:solidFill>
                          <a:latin typeface="Calibri"/>
                          <a:ea typeface="Times New Roman"/>
                        </a:rPr>
                        <a:t>Intrinsic value </a:t>
                      </a:r>
                      <a:endParaRPr lang="en-US" sz="2000">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Calibri"/>
                          <a:ea typeface="Times New Roman"/>
                        </a:rPr>
                        <a:t>low</a:t>
                      </a:r>
                      <a:endParaRPr lang="en-US" sz="2000">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Calibri"/>
                          <a:ea typeface="Times New Roman"/>
                        </a:rPr>
                        <a:t>Medium to  high</a:t>
                      </a:r>
                      <a:endParaRPr lang="en-US" sz="2000">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IN" sz="2000" dirty="0">
                          <a:solidFill>
                            <a:srgbClr val="000000"/>
                          </a:solidFill>
                          <a:latin typeface="Calibri"/>
                          <a:ea typeface="Times New Roman"/>
                        </a:rPr>
                        <a:t>high</a:t>
                      </a:r>
                      <a:endParaRPr lang="en-US" sz="2000" dirty="0">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25450">
                <a:tc>
                  <a:txBody>
                    <a:bodyPr/>
                    <a:lstStyle/>
                    <a:p>
                      <a:pPr marL="0" marR="0">
                        <a:spcBef>
                          <a:spcPts val="0"/>
                        </a:spcBef>
                        <a:spcAft>
                          <a:spcPts val="0"/>
                        </a:spcAft>
                      </a:pPr>
                      <a:r>
                        <a:rPr lang="en-IN" sz="2000">
                          <a:solidFill>
                            <a:srgbClr val="000000"/>
                          </a:solidFill>
                          <a:latin typeface="Calibri"/>
                          <a:ea typeface="Times New Roman"/>
                        </a:rPr>
                        <a:t>Need for specialized handling</a:t>
                      </a:r>
                      <a:endParaRPr lang="en-US" sz="2000">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Calibri"/>
                          <a:ea typeface="Times New Roman"/>
                        </a:rPr>
                        <a:t>low</a:t>
                      </a:r>
                      <a:endParaRPr lang="en-US" sz="2000">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Calibri"/>
                          <a:ea typeface="Times New Roman"/>
                        </a:rPr>
                        <a:t>medium</a:t>
                      </a:r>
                      <a:endParaRPr lang="en-US" sz="2000">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IN" sz="2000" dirty="0">
                          <a:solidFill>
                            <a:srgbClr val="000000"/>
                          </a:solidFill>
                          <a:latin typeface="Calibri"/>
                          <a:ea typeface="Times New Roman"/>
                        </a:rPr>
                        <a:t>high</a:t>
                      </a:r>
                      <a:endParaRPr lang="en-US" sz="2000" dirty="0">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25450">
                <a:tc>
                  <a:txBody>
                    <a:bodyPr/>
                    <a:lstStyle/>
                    <a:p>
                      <a:pPr marL="0" marR="0">
                        <a:spcBef>
                          <a:spcPts val="0"/>
                        </a:spcBef>
                        <a:spcAft>
                          <a:spcPts val="0"/>
                        </a:spcAft>
                      </a:pPr>
                      <a:r>
                        <a:rPr lang="en-IN" sz="2000" b="1">
                          <a:solidFill>
                            <a:srgbClr val="000000"/>
                          </a:solidFill>
                          <a:latin typeface="Calibri"/>
                          <a:ea typeface="Times New Roman"/>
                        </a:rPr>
                        <a:t>Derivatives</a:t>
                      </a:r>
                      <a:endParaRPr lang="en-US" sz="2000">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endParaRPr lang="en-IN" sz="2000">
                        <a:solidFill>
                          <a:srgbClr val="000000"/>
                        </a:solidFill>
                        <a:latin typeface="Calibri"/>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endParaRPr lang="en-IN" sz="2000">
                        <a:solidFill>
                          <a:srgbClr val="000000"/>
                        </a:solidFill>
                        <a:latin typeface="Calibri"/>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endParaRPr lang="en-IN" sz="2000" dirty="0">
                        <a:solidFill>
                          <a:srgbClr val="000000"/>
                        </a:solidFill>
                        <a:latin typeface="Calibri"/>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25450">
                <a:tc>
                  <a:txBody>
                    <a:bodyPr/>
                    <a:lstStyle/>
                    <a:p>
                      <a:pPr marL="0" marR="0">
                        <a:spcBef>
                          <a:spcPts val="0"/>
                        </a:spcBef>
                        <a:spcAft>
                          <a:spcPts val="0"/>
                        </a:spcAft>
                      </a:pPr>
                      <a:r>
                        <a:rPr lang="en-IN" sz="2000">
                          <a:solidFill>
                            <a:srgbClr val="000000"/>
                          </a:solidFill>
                          <a:latin typeface="Calibri"/>
                          <a:ea typeface="Times New Roman"/>
                        </a:rPr>
                        <a:t>Perishability</a:t>
                      </a:r>
                      <a:endParaRPr lang="en-US" sz="2000">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Calibri"/>
                          <a:ea typeface="Times New Roman"/>
                        </a:rPr>
                        <a:t>low</a:t>
                      </a:r>
                      <a:endParaRPr lang="en-US" sz="2000">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Calibri"/>
                          <a:ea typeface="Times New Roman"/>
                        </a:rPr>
                        <a:t>medium</a:t>
                      </a:r>
                      <a:endParaRPr lang="en-US" sz="2000">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IN" sz="2000" dirty="0">
                          <a:solidFill>
                            <a:srgbClr val="000000"/>
                          </a:solidFill>
                          <a:latin typeface="Calibri"/>
                          <a:ea typeface="Times New Roman"/>
                        </a:rPr>
                        <a:t>high</a:t>
                      </a:r>
                      <a:endParaRPr lang="en-US" sz="2000" dirty="0">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25450">
                <a:tc>
                  <a:txBody>
                    <a:bodyPr/>
                    <a:lstStyle/>
                    <a:p>
                      <a:pPr marL="0" marR="0">
                        <a:spcBef>
                          <a:spcPts val="0"/>
                        </a:spcBef>
                        <a:spcAft>
                          <a:spcPts val="0"/>
                        </a:spcAft>
                      </a:pPr>
                      <a:r>
                        <a:rPr lang="en-IN" sz="2000">
                          <a:solidFill>
                            <a:srgbClr val="000000"/>
                          </a:solidFill>
                          <a:latin typeface="Calibri"/>
                          <a:ea typeface="Times New Roman"/>
                        </a:rPr>
                        <a:t>Value of goods</a:t>
                      </a:r>
                      <a:endParaRPr lang="en-US" sz="2000">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Calibri"/>
                          <a:ea typeface="Times New Roman"/>
                        </a:rPr>
                        <a:t>low</a:t>
                      </a:r>
                      <a:endParaRPr lang="en-US" sz="2000">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Calibri"/>
                          <a:ea typeface="Times New Roman"/>
                        </a:rPr>
                        <a:t>high</a:t>
                      </a:r>
                      <a:endParaRPr lang="en-US" sz="2000">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IN" sz="2000" dirty="0">
                          <a:solidFill>
                            <a:srgbClr val="000000"/>
                          </a:solidFill>
                          <a:latin typeface="Calibri"/>
                          <a:ea typeface="Times New Roman"/>
                        </a:rPr>
                        <a:t>high</a:t>
                      </a:r>
                      <a:endParaRPr lang="en-US" sz="2000" dirty="0">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25450">
                <a:tc>
                  <a:txBody>
                    <a:bodyPr/>
                    <a:lstStyle/>
                    <a:p>
                      <a:pPr marL="0" marR="0">
                        <a:spcBef>
                          <a:spcPts val="0"/>
                        </a:spcBef>
                        <a:spcAft>
                          <a:spcPts val="0"/>
                        </a:spcAft>
                      </a:pPr>
                      <a:r>
                        <a:rPr lang="en-IN" sz="2000">
                          <a:solidFill>
                            <a:srgbClr val="000000"/>
                          </a:solidFill>
                          <a:latin typeface="Calibri"/>
                          <a:ea typeface="Times New Roman"/>
                        </a:rPr>
                        <a:t>Need for add on services</a:t>
                      </a:r>
                      <a:endParaRPr lang="en-US" sz="2000">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Calibri"/>
                          <a:ea typeface="Times New Roman"/>
                        </a:rPr>
                        <a:t>low</a:t>
                      </a:r>
                      <a:endParaRPr lang="en-US" sz="2000">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Calibri"/>
                          <a:ea typeface="Times New Roman"/>
                        </a:rPr>
                        <a:t>medium</a:t>
                      </a:r>
                      <a:endParaRPr lang="en-US" sz="2000">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IN" sz="2000" dirty="0">
                          <a:solidFill>
                            <a:srgbClr val="000000"/>
                          </a:solidFill>
                          <a:latin typeface="Calibri"/>
                          <a:ea typeface="Times New Roman"/>
                        </a:rPr>
                        <a:t>high</a:t>
                      </a:r>
                      <a:endParaRPr lang="en-US" sz="2000" dirty="0">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25450">
                <a:tc>
                  <a:txBody>
                    <a:bodyPr/>
                    <a:lstStyle/>
                    <a:p>
                      <a:pPr marL="0" marR="0">
                        <a:spcBef>
                          <a:spcPts val="0"/>
                        </a:spcBef>
                        <a:spcAft>
                          <a:spcPts val="0"/>
                        </a:spcAft>
                      </a:pPr>
                      <a:r>
                        <a:rPr lang="en-IN" sz="2000">
                          <a:solidFill>
                            <a:srgbClr val="000000"/>
                          </a:solidFill>
                          <a:latin typeface="Calibri"/>
                          <a:ea typeface="Times New Roman"/>
                        </a:rPr>
                        <a:t>Reliability and flexibility</a:t>
                      </a:r>
                      <a:endParaRPr lang="en-US" sz="2000">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Calibri"/>
                          <a:ea typeface="Times New Roman"/>
                        </a:rPr>
                        <a:t>Low to medium</a:t>
                      </a:r>
                      <a:endParaRPr lang="en-US" sz="2000">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Calibri"/>
                          <a:ea typeface="Times New Roman"/>
                        </a:rPr>
                        <a:t>Medium to high</a:t>
                      </a:r>
                      <a:endParaRPr lang="en-US" sz="2000">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IN" sz="2000" dirty="0">
                          <a:solidFill>
                            <a:srgbClr val="000000"/>
                          </a:solidFill>
                          <a:latin typeface="Calibri"/>
                          <a:ea typeface="Times New Roman"/>
                        </a:rPr>
                        <a:t>high</a:t>
                      </a:r>
                      <a:endParaRPr lang="en-US" sz="2000" dirty="0">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en-US" dirty="0" smtClean="0"/>
              <a:t>Rail transport elasticity</a:t>
            </a:r>
            <a:endParaRPr lang="en-US" dirty="0"/>
          </a:p>
        </p:txBody>
      </p:sp>
      <p:sp>
        <p:nvSpPr>
          <p:cNvPr id="5" name="TextBox 4"/>
          <p:cNvSpPr txBox="1"/>
          <p:nvPr/>
        </p:nvSpPr>
        <p:spPr>
          <a:xfrm>
            <a:off x="304800" y="838200"/>
            <a:ext cx="2546979" cy="461665"/>
          </a:xfrm>
          <a:prstGeom prst="rect">
            <a:avLst/>
          </a:prstGeom>
          <a:noFill/>
        </p:spPr>
        <p:txBody>
          <a:bodyPr wrap="square" rtlCol="0">
            <a:spAutoFit/>
          </a:bodyPr>
          <a:lstStyle/>
          <a:p>
            <a:r>
              <a:rPr lang="en-US" sz="2400" dirty="0" smtClean="0"/>
              <a:t>Based on past data</a:t>
            </a:r>
            <a:endParaRPr lang="en-US" sz="2400" dirty="0"/>
          </a:p>
        </p:txBody>
      </p:sp>
      <p:graphicFrame>
        <p:nvGraphicFramePr>
          <p:cNvPr id="6" name="Table 5"/>
          <p:cNvGraphicFramePr>
            <a:graphicFrameLocks noGrp="1"/>
          </p:cNvGraphicFramePr>
          <p:nvPr/>
        </p:nvGraphicFramePr>
        <p:xfrm>
          <a:off x="228600" y="1371600"/>
          <a:ext cx="2819400" cy="2743200"/>
        </p:xfrm>
        <a:graphic>
          <a:graphicData uri="http://schemas.openxmlformats.org/drawingml/2006/table">
            <a:tbl>
              <a:tblPr/>
              <a:tblGrid>
                <a:gridCol w="1292454"/>
                <a:gridCol w="1526946"/>
              </a:tblGrid>
              <a:tr h="495300">
                <a:tc>
                  <a:txBody>
                    <a:bodyPr/>
                    <a:lstStyle/>
                    <a:p>
                      <a:pPr marL="0" marR="0" algn="ctr">
                        <a:spcBef>
                          <a:spcPts val="0"/>
                        </a:spcBef>
                        <a:spcAft>
                          <a:spcPts val="0"/>
                        </a:spcAft>
                      </a:pPr>
                      <a:r>
                        <a:rPr lang="en-US" sz="2000" dirty="0">
                          <a:solidFill>
                            <a:srgbClr val="333333"/>
                          </a:solidFill>
                          <a:latin typeface="Candara"/>
                          <a:ea typeface="Times New Roman"/>
                          <a:cs typeface="Arial"/>
                        </a:rPr>
                        <a:t> </a:t>
                      </a:r>
                      <a:r>
                        <a:rPr lang="en-IN" sz="2000" b="1" dirty="0">
                          <a:solidFill>
                            <a:srgbClr val="000000"/>
                          </a:solidFill>
                          <a:latin typeface="Calibri"/>
                          <a:ea typeface="Times New Roman"/>
                        </a:rPr>
                        <a:t>Year</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IN" sz="2000" b="1" dirty="0">
                          <a:solidFill>
                            <a:srgbClr val="000000"/>
                          </a:solidFill>
                          <a:latin typeface="Calibri"/>
                          <a:ea typeface="Times New Roman"/>
                        </a:rPr>
                        <a:t>Rail Transport Elasticity</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r>
              <a:tr h="495300">
                <a:tc>
                  <a:txBody>
                    <a:bodyPr/>
                    <a:lstStyle/>
                    <a:p>
                      <a:pPr marL="0" marR="0" algn="ctr">
                        <a:spcBef>
                          <a:spcPts val="0"/>
                        </a:spcBef>
                        <a:spcAft>
                          <a:spcPts val="0"/>
                        </a:spcAft>
                      </a:pPr>
                      <a:r>
                        <a:rPr lang="en-IN" sz="2000" dirty="0">
                          <a:solidFill>
                            <a:srgbClr val="000000"/>
                          </a:solidFill>
                          <a:latin typeface="Calibri"/>
                          <a:ea typeface="Times New Roman"/>
                        </a:rPr>
                        <a:t>1991-92 to 2001-02</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dirty="0">
                          <a:solidFill>
                            <a:srgbClr val="000000"/>
                          </a:solidFill>
                          <a:latin typeface="Calibri"/>
                          <a:ea typeface="Times New Roman"/>
                        </a:rPr>
                        <a:t>.47</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95300">
                <a:tc>
                  <a:txBody>
                    <a:bodyPr/>
                    <a:lstStyle/>
                    <a:p>
                      <a:pPr marL="0" marR="0" algn="ctr">
                        <a:spcBef>
                          <a:spcPts val="0"/>
                        </a:spcBef>
                        <a:spcAft>
                          <a:spcPts val="0"/>
                        </a:spcAft>
                      </a:pPr>
                      <a:r>
                        <a:rPr lang="en-IN" sz="2000">
                          <a:solidFill>
                            <a:srgbClr val="000000"/>
                          </a:solidFill>
                          <a:latin typeface="Calibri"/>
                          <a:ea typeface="Times New Roman"/>
                        </a:rPr>
                        <a:t>2001-02 to 2010-11</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dirty="0">
                          <a:solidFill>
                            <a:srgbClr val="000000"/>
                          </a:solidFill>
                          <a:latin typeface="Calibri"/>
                          <a:ea typeface="Times New Roman"/>
                        </a:rPr>
                        <a:t>.91</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95300">
                <a:tc>
                  <a:txBody>
                    <a:bodyPr/>
                    <a:lstStyle/>
                    <a:p>
                      <a:pPr marL="0" marR="0" algn="ctr">
                        <a:spcBef>
                          <a:spcPts val="0"/>
                        </a:spcBef>
                        <a:spcAft>
                          <a:spcPts val="0"/>
                        </a:spcAft>
                      </a:pPr>
                      <a:r>
                        <a:rPr lang="en-IN" sz="2000">
                          <a:solidFill>
                            <a:srgbClr val="000000"/>
                          </a:solidFill>
                          <a:latin typeface="Calibri"/>
                          <a:ea typeface="Times New Roman"/>
                        </a:rPr>
                        <a:t>1991-92 to 2010-11</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dirty="0">
                          <a:solidFill>
                            <a:srgbClr val="000000"/>
                          </a:solidFill>
                          <a:latin typeface="Calibri"/>
                          <a:ea typeface="Times New Roman"/>
                        </a:rPr>
                        <a:t>.78</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3276599" y="1295400"/>
          <a:ext cx="5715003" cy="4546368"/>
        </p:xfrm>
        <a:graphic>
          <a:graphicData uri="http://schemas.openxmlformats.org/drawingml/2006/table">
            <a:tbl>
              <a:tblPr/>
              <a:tblGrid>
                <a:gridCol w="2839644"/>
                <a:gridCol w="861687"/>
                <a:gridCol w="1006836"/>
                <a:gridCol w="1006836"/>
              </a:tblGrid>
              <a:tr h="584246">
                <a:tc rowSpan="2">
                  <a:txBody>
                    <a:bodyPr/>
                    <a:lstStyle/>
                    <a:p>
                      <a:pPr marL="0" marR="0" algn="ctr">
                        <a:spcBef>
                          <a:spcPts val="0"/>
                        </a:spcBef>
                        <a:spcAft>
                          <a:spcPts val="0"/>
                        </a:spcAft>
                      </a:pPr>
                      <a:r>
                        <a:rPr lang="en-IN" sz="2000" b="1" dirty="0">
                          <a:solidFill>
                            <a:srgbClr val="000000"/>
                          </a:solidFill>
                          <a:latin typeface="Calibri"/>
                          <a:ea typeface="Times New Roman"/>
                        </a:rPr>
                        <a:t>GDP Sectors / Commodity Movement by IR</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gridSpan="3">
                  <a:txBody>
                    <a:bodyPr/>
                    <a:lstStyle/>
                    <a:p>
                      <a:pPr marL="0" marR="0" algn="ctr">
                        <a:spcBef>
                          <a:spcPts val="0"/>
                        </a:spcBef>
                        <a:spcAft>
                          <a:spcPts val="0"/>
                        </a:spcAft>
                      </a:pPr>
                      <a:r>
                        <a:rPr lang="en-IN" sz="2000" b="1" dirty="0">
                          <a:solidFill>
                            <a:srgbClr val="000000"/>
                          </a:solidFill>
                          <a:latin typeface="Calibri"/>
                          <a:ea typeface="Times New Roman"/>
                        </a:rPr>
                        <a:t>Elasticity of Rail Tonnage w.r.t. GDP</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hMerge="1">
                  <a:txBody>
                    <a:bodyPr/>
                    <a:lstStyle/>
                    <a:p>
                      <a:endParaRPr lang="en-US"/>
                    </a:p>
                  </a:txBody>
                  <a:tcPr/>
                </a:tc>
                <a:tc hMerge="1">
                  <a:txBody>
                    <a:bodyPr/>
                    <a:lstStyle/>
                    <a:p>
                      <a:endParaRPr lang="en-US"/>
                    </a:p>
                  </a:txBody>
                  <a:tcPr/>
                </a:tc>
              </a:tr>
              <a:tr h="1168492">
                <a:tc vMerge="1">
                  <a:txBody>
                    <a:bodyPr/>
                    <a:lstStyle/>
                    <a:p>
                      <a:endParaRPr lang="en-US"/>
                    </a:p>
                  </a:txBody>
                  <a:tcPr/>
                </a:tc>
                <a:tc>
                  <a:txBody>
                    <a:bodyPr/>
                    <a:lstStyle/>
                    <a:p>
                      <a:pPr marL="0" marR="0" algn="ctr">
                        <a:spcBef>
                          <a:spcPts val="0"/>
                        </a:spcBef>
                        <a:spcAft>
                          <a:spcPts val="0"/>
                        </a:spcAft>
                      </a:pPr>
                      <a:r>
                        <a:rPr lang="en-IN" sz="2000" b="1" dirty="0">
                          <a:solidFill>
                            <a:srgbClr val="000000"/>
                          </a:solidFill>
                          <a:latin typeface="Calibri"/>
                          <a:ea typeface="Times New Roman"/>
                        </a:rPr>
                        <a:t>1991-92 to</a:t>
                      </a:r>
                      <a:endParaRPr lang="en-US" sz="2000" dirty="0">
                        <a:latin typeface="Times New Roman"/>
                        <a:ea typeface="Times New Roman"/>
                      </a:endParaRPr>
                    </a:p>
                    <a:p>
                      <a:pPr marL="0" marR="0" algn="ctr">
                        <a:spcBef>
                          <a:spcPts val="0"/>
                        </a:spcBef>
                        <a:spcAft>
                          <a:spcPts val="0"/>
                        </a:spcAft>
                      </a:pPr>
                      <a:r>
                        <a:rPr lang="en-IN" sz="2000" b="1" dirty="0">
                          <a:solidFill>
                            <a:srgbClr val="000000"/>
                          </a:solidFill>
                          <a:latin typeface="Calibri"/>
                          <a:ea typeface="Times New Roman"/>
                        </a:rPr>
                        <a:t>2001-02</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IN" sz="2000" b="1" dirty="0">
                          <a:solidFill>
                            <a:srgbClr val="000000"/>
                          </a:solidFill>
                          <a:latin typeface="Calibri"/>
                          <a:ea typeface="Times New Roman"/>
                        </a:rPr>
                        <a:t>2001-02 to</a:t>
                      </a:r>
                      <a:endParaRPr lang="en-US" sz="2000" dirty="0">
                        <a:latin typeface="Times New Roman"/>
                        <a:ea typeface="Times New Roman"/>
                      </a:endParaRPr>
                    </a:p>
                    <a:p>
                      <a:pPr marL="0" marR="0" algn="ctr">
                        <a:spcBef>
                          <a:spcPts val="0"/>
                        </a:spcBef>
                        <a:spcAft>
                          <a:spcPts val="0"/>
                        </a:spcAft>
                      </a:pPr>
                      <a:r>
                        <a:rPr lang="en-IN" sz="2000" b="1" dirty="0">
                          <a:solidFill>
                            <a:srgbClr val="000000"/>
                          </a:solidFill>
                          <a:latin typeface="Calibri"/>
                          <a:ea typeface="Times New Roman"/>
                        </a:rPr>
                        <a:t>2010-11</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IN" sz="2000" b="1">
                          <a:solidFill>
                            <a:srgbClr val="000000"/>
                          </a:solidFill>
                          <a:latin typeface="Calibri"/>
                          <a:ea typeface="Times New Roman"/>
                        </a:rPr>
                        <a:t>1991-92 to</a:t>
                      </a:r>
                      <a:endParaRPr lang="en-US" sz="2000">
                        <a:latin typeface="Times New Roman"/>
                        <a:ea typeface="Times New Roman"/>
                      </a:endParaRPr>
                    </a:p>
                    <a:p>
                      <a:pPr marL="0" marR="0" algn="ctr">
                        <a:spcBef>
                          <a:spcPts val="0"/>
                        </a:spcBef>
                        <a:spcAft>
                          <a:spcPts val="0"/>
                        </a:spcAft>
                      </a:pPr>
                      <a:r>
                        <a:rPr lang="en-IN" sz="2000" b="1">
                          <a:solidFill>
                            <a:srgbClr val="000000"/>
                          </a:solidFill>
                          <a:latin typeface="Calibri"/>
                          <a:ea typeface="Times New Roman"/>
                        </a:rPr>
                        <a:t>2010-11</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r>
              <a:tr h="374592">
                <a:tc>
                  <a:txBody>
                    <a:bodyPr/>
                    <a:lstStyle/>
                    <a:p>
                      <a:pPr marL="0" marR="0">
                        <a:spcBef>
                          <a:spcPts val="0"/>
                        </a:spcBef>
                        <a:spcAft>
                          <a:spcPts val="0"/>
                        </a:spcAft>
                      </a:pPr>
                      <a:r>
                        <a:rPr lang="en-IN" sz="2000">
                          <a:solidFill>
                            <a:srgbClr val="000000"/>
                          </a:solidFill>
                          <a:latin typeface="Calibri"/>
                          <a:ea typeface="Times New Roman"/>
                        </a:rPr>
                        <a:t>Agriculture / Foodgrains</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0.9</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dirty="0">
                          <a:solidFill>
                            <a:srgbClr val="000000"/>
                          </a:solidFill>
                          <a:latin typeface="Calibri"/>
                          <a:ea typeface="Times New Roman"/>
                        </a:rPr>
                        <a:t>1.9</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1.2</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84246">
                <a:tc>
                  <a:txBody>
                    <a:bodyPr/>
                    <a:lstStyle/>
                    <a:p>
                      <a:pPr marL="0" marR="0">
                        <a:spcBef>
                          <a:spcPts val="0"/>
                        </a:spcBef>
                        <a:spcAft>
                          <a:spcPts val="0"/>
                        </a:spcAft>
                      </a:pPr>
                      <a:r>
                        <a:rPr lang="en-IN" sz="2000" dirty="0">
                          <a:solidFill>
                            <a:srgbClr val="000000"/>
                          </a:solidFill>
                          <a:latin typeface="Calibri"/>
                          <a:ea typeface="Times New Roman"/>
                        </a:rPr>
                        <a:t>Mining &amp; quarrying / Iron Ore &amp; L &amp; D</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0.7</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dirty="0">
                          <a:solidFill>
                            <a:srgbClr val="000000"/>
                          </a:solidFill>
                          <a:latin typeface="Calibri"/>
                          <a:ea typeface="Times New Roman"/>
                        </a:rPr>
                        <a:t>1.1</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dirty="0">
                          <a:solidFill>
                            <a:srgbClr val="000000"/>
                          </a:solidFill>
                          <a:latin typeface="Calibri"/>
                          <a:ea typeface="Times New Roman"/>
                        </a:rPr>
                        <a:t>0.9</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4592">
                <a:tc>
                  <a:txBody>
                    <a:bodyPr/>
                    <a:lstStyle/>
                    <a:p>
                      <a:pPr marL="0" marR="0">
                        <a:spcBef>
                          <a:spcPts val="0"/>
                        </a:spcBef>
                        <a:spcAft>
                          <a:spcPts val="0"/>
                        </a:spcAft>
                      </a:pPr>
                      <a:r>
                        <a:rPr lang="en-IN" sz="2000">
                          <a:solidFill>
                            <a:srgbClr val="000000"/>
                          </a:solidFill>
                          <a:latin typeface="Calibri"/>
                          <a:ea typeface="Times New Roman"/>
                        </a:rPr>
                        <a:t>Industry / Steel &amp; POL</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0.5</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0.5</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dirty="0">
                          <a:solidFill>
                            <a:srgbClr val="000000"/>
                          </a:solidFill>
                          <a:latin typeface="Calibri"/>
                          <a:ea typeface="Times New Roman"/>
                        </a:rPr>
                        <a:t>0.5</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84246">
                <a:tc>
                  <a:txBody>
                    <a:bodyPr/>
                    <a:lstStyle/>
                    <a:p>
                      <a:pPr marL="0" marR="0">
                        <a:spcBef>
                          <a:spcPts val="0"/>
                        </a:spcBef>
                        <a:spcAft>
                          <a:spcPts val="0"/>
                        </a:spcAft>
                      </a:pPr>
                      <a:r>
                        <a:rPr lang="en-IN" sz="2000" dirty="0">
                          <a:solidFill>
                            <a:srgbClr val="000000"/>
                          </a:solidFill>
                          <a:latin typeface="Calibri"/>
                          <a:ea typeface="Times New Roman"/>
                        </a:rPr>
                        <a:t>Manufacturing / Other Goods</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0.9</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1.5</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dirty="0">
                          <a:solidFill>
                            <a:srgbClr val="000000"/>
                          </a:solidFill>
                          <a:latin typeface="Calibri"/>
                          <a:ea typeface="Times New Roman"/>
                        </a:rPr>
                        <a:t>2.0</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4592">
                <a:tc>
                  <a:txBody>
                    <a:bodyPr/>
                    <a:lstStyle/>
                    <a:p>
                      <a:pPr marL="0" marR="0">
                        <a:spcBef>
                          <a:spcPts val="0"/>
                        </a:spcBef>
                        <a:spcAft>
                          <a:spcPts val="0"/>
                        </a:spcAft>
                      </a:pPr>
                      <a:r>
                        <a:rPr lang="en-IN" sz="2000">
                          <a:solidFill>
                            <a:srgbClr val="000000"/>
                          </a:solidFill>
                          <a:latin typeface="Calibri"/>
                          <a:ea typeface="Times New Roman"/>
                        </a:rPr>
                        <a:t>Construction / Cement</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0.8</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1.0</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dirty="0">
                          <a:solidFill>
                            <a:srgbClr val="000000"/>
                          </a:solidFill>
                          <a:latin typeface="Calibri"/>
                          <a:ea typeface="Times New Roman"/>
                        </a:rPr>
                        <a:t>0.9</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4592">
                <a:tc>
                  <a:txBody>
                    <a:bodyPr/>
                    <a:lstStyle/>
                    <a:p>
                      <a:pPr marL="0" marR="0">
                        <a:spcBef>
                          <a:spcPts val="0"/>
                        </a:spcBef>
                        <a:spcAft>
                          <a:spcPts val="0"/>
                        </a:spcAft>
                      </a:pPr>
                      <a:r>
                        <a:rPr lang="en-IN" sz="2000" dirty="0">
                          <a:solidFill>
                            <a:srgbClr val="000000"/>
                          </a:solidFill>
                          <a:latin typeface="Calibri"/>
                          <a:ea typeface="Times New Roman"/>
                        </a:rPr>
                        <a:t>Electricity / Coal</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0.7</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1.1</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dirty="0">
                          <a:solidFill>
                            <a:srgbClr val="000000"/>
                          </a:solidFill>
                          <a:latin typeface="Calibri"/>
                          <a:ea typeface="Times New Roman"/>
                        </a:rPr>
                        <a:t>0.9</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9" name="TextBox 8"/>
          <p:cNvSpPr txBox="1"/>
          <p:nvPr/>
        </p:nvSpPr>
        <p:spPr>
          <a:xfrm>
            <a:off x="5105400" y="1295400"/>
            <a:ext cx="609600" cy="369332"/>
          </a:xfrm>
          <a:prstGeom prst="rect">
            <a:avLst/>
          </a:prstGeom>
          <a:noFill/>
        </p:spPr>
        <p:txBody>
          <a:bodyPr wrap="square" rtlCol="0">
            <a:spAutoFit/>
          </a:bodyPr>
          <a:lstStyle/>
          <a:p>
            <a:endParaRPr lang="en-US" dirty="0"/>
          </a:p>
        </p:txBody>
      </p:sp>
      <p:sp>
        <p:nvSpPr>
          <p:cNvPr id="10" name="TextBox 9"/>
          <p:cNvSpPr txBox="1"/>
          <p:nvPr/>
        </p:nvSpPr>
        <p:spPr>
          <a:xfrm>
            <a:off x="4419600" y="914400"/>
            <a:ext cx="4527458" cy="369332"/>
          </a:xfrm>
          <a:prstGeom prst="rect">
            <a:avLst/>
          </a:prstGeom>
          <a:noFill/>
        </p:spPr>
        <p:txBody>
          <a:bodyPr wrap="none" rtlCol="0">
            <a:spAutoFit/>
          </a:bodyPr>
          <a:lstStyle/>
          <a:p>
            <a:r>
              <a:rPr lang="en-IN" b="1" dirty="0" smtClean="0"/>
              <a:t>Sector-Wise Elasticity of Rail Traffic w.r.t GDP </a:t>
            </a:r>
            <a:endParaRPr lang="en-US" dirty="0"/>
          </a:p>
        </p:txBody>
      </p:sp>
      <p:graphicFrame>
        <p:nvGraphicFramePr>
          <p:cNvPr id="11" name="Table 10"/>
          <p:cNvGraphicFramePr>
            <a:graphicFrameLocks noGrp="1"/>
          </p:cNvGraphicFramePr>
          <p:nvPr/>
        </p:nvGraphicFramePr>
        <p:xfrm>
          <a:off x="381000" y="6019800"/>
          <a:ext cx="6553200" cy="609600"/>
        </p:xfrm>
        <a:graphic>
          <a:graphicData uri="http://schemas.openxmlformats.org/drawingml/2006/table">
            <a:tbl>
              <a:tblPr/>
              <a:tblGrid>
                <a:gridCol w="2306726"/>
                <a:gridCol w="1783690"/>
                <a:gridCol w="1341120"/>
                <a:gridCol w="1121664"/>
              </a:tblGrid>
              <a:tr h="174625">
                <a:tc>
                  <a:txBody>
                    <a:bodyPr/>
                    <a:lstStyle/>
                    <a:p>
                      <a:pPr marL="0" marR="0" algn="ctr">
                        <a:spcBef>
                          <a:spcPts val="0"/>
                        </a:spcBef>
                        <a:spcAft>
                          <a:spcPts val="0"/>
                        </a:spcAft>
                      </a:pPr>
                      <a:r>
                        <a:rPr lang="en-IN" sz="2000" b="1" dirty="0">
                          <a:solidFill>
                            <a:srgbClr val="000000"/>
                          </a:solidFill>
                          <a:latin typeface="Calibri"/>
                          <a:ea typeface="Times New Roman"/>
                        </a:rPr>
                        <a:t>Mining &amp; Quarrying</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IN" sz="2000" b="1" dirty="0">
                          <a:solidFill>
                            <a:srgbClr val="000000"/>
                          </a:solidFill>
                          <a:latin typeface="Calibri"/>
                          <a:ea typeface="Times New Roman"/>
                        </a:rPr>
                        <a:t>Manufacturing</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IN" sz="2000" b="1" dirty="0">
                          <a:solidFill>
                            <a:srgbClr val="000000"/>
                          </a:solidFill>
                          <a:latin typeface="Calibri"/>
                          <a:ea typeface="Times New Roman"/>
                        </a:rPr>
                        <a:t>Electricity</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IN" sz="2000" b="1">
                          <a:solidFill>
                            <a:srgbClr val="000000"/>
                          </a:solidFill>
                          <a:latin typeface="Calibri"/>
                          <a:ea typeface="Times New Roman"/>
                        </a:rPr>
                        <a:t>General</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r>
              <a:tr h="174625">
                <a:tc>
                  <a:txBody>
                    <a:bodyPr/>
                    <a:lstStyle/>
                    <a:p>
                      <a:pPr marL="0" marR="0" algn="ctr">
                        <a:spcBef>
                          <a:spcPts val="0"/>
                        </a:spcBef>
                        <a:spcAft>
                          <a:spcPts val="0"/>
                        </a:spcAft>
                        <a:tabLst>
                          <a:tab pos="209550" algn="l"/>
                          <a:tab pos="307340" algn="ctr"/>
                        </a:tabLst>
                      </a:pPr>
                      <a:r>
                        <a:rPr lang="en-IN" sz="2000" b="1">
                          <a:solidFill>
                            <a:srgbClr val="000000"/>
                          </a:solidFill>
                          <a:latin typeface="Calibri"/>
                          <a:ea typeface="Times New Roman"/>
                        </a:rPr>
                        <a:t>1.3</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a:txBody>
                    <a:bodyPr/>
                    <a:lstStyle/>
                    <a:p>
                      <a:pPr marL="0" marR="0" algn="ctr">
                        <a:spcBef>
                          <a:spcPts val="0"/>
                        </a:spcBef>
                        <a:spcAft>
                          <a:spcPts val="0"/>
                        </a:spcAft>
                        <a:tabLst>
                          <a:tab pos="209550" algn="l"/>
                          <a:tab pos="307340" algn="ctr"/>
                        </a:tabLst>
                      </a:pPr>
                      <a:r>
                        <a:rPr lang="en-IN" sz="2000" b="1" dirty="0">
                          <a:solidFill>
                            <a:srgbClr val="000000"/>
                          </a:solidFill>
                          <a:latin typeface="Calibri"/>
                          <a:ea typeface="Times New Roman"/>
                        </a:rPr>
                        <a:t>0.7</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a:txBody>
                    <a:bodyPr/>
                    <a:lstStyle/>
                    <a:p>
                      <a:pPr marL="0" marR="0" algn="ctr">
                        <a:spcBef>
                          <a:spcPts val="0"/>
                        </a:spcBef>
                        <a:spcAft>
                          <a:spcPts val="0"/>
                        </a:spcAft>
                        <a:tabLst>
                          <a:tab pos="209550" algn="l"/>
                          <a:tab pos="307340" algn="ctr"/>
                        </a:tabLst>
                      </a:pPr>
                      <a:r>
                        <a:rPr lang="en-IN" sz="2000" b="1" dirty="0">
                          <a:solidFill>
                            <a:srgbClr val="000000"/>
                          </a:solidFill>
                          <a:latin typeface="Calibri"/>
                          <a:ea typeface="Times New Roman"/>
                        </a:rPr>
                        <a:t>0.9</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a:txBody>
                    <a:bodyPr/>
                    <a:lstStyle/>
                    <a:p>
                      <a:pPr marL="0" marR="0" algn="ctr">
                        <a:spcBef>
                          <a:spcPts val="0"/>
                        </a:spcBef>
                        <a:spcAft>
                          <a:spcPts val="0"/>
                        </a:spcAft>
                        <a:tabLst>
                          <a:tab pos="209550" algn="l"/>
                          <a:tab pos="307340" algn="ctr"/>
                        </a:tabLst>
                      </a:pPr>
                      <a:r>
                        <a:rPr lang="en-IN" sz="2000" b="1" dirty="0">
                          <a:solidFill>
                            <a:srgbClr val="000000"/>
                          </a:solidFill>
                          <a:latin typeface="Calibri"/>
                          <a:ea typeface="Times New Roman"/>
                        </a:rPr>
                        <a:t>0.7</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r>
            </a:tbl>
          </a:graphicData>
        </a:graphic>
      </p:graphicFrame>
      <p:sp>
        <p:nvSpPr>
          <p:cNvPr id="12" name="TextBox 11"/>
          <p:cNvSpPr txBox="1"/>
          <p:nvPr/>
        </p:nvSpPr>
        <p:spPr>
          <a:xfrm>
            <a:off x="457200" y="5334000"/>
            <a:ext cx="2410981" cy="646331"/>
          </a:xfrm>
          <a:prstGeom prst="rect">
            <a:avLst/>
          </a:prstGeom>
          <a:noFill/>
        </p:spPr>
        <p:txBody>
          <a:bodyPr wrap="none" rtlCol="0">
            <a:spAutoFit/>
          </a:bodyPr>
          <a:lstStyle/>
          <a:p>
            <a:r>
              <a:rPr lang="en-IN" b="1" dirty="0" smtClean="0"/>
              <a:t>Rail Transport Elasticity</a:t>
            </a:r>
          </a:p>
          <a:p>
            <a:r>
              <a:rPr lang="en-IN" b="1" dirty="0" smtClean="0"/>
              <a:t> w.r.t. IIP</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INFERENCES FROM GDP ANALYSIS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The rail elasticity </a:t>
            </a:r>
            <a:r>
              <a:rPr lang="en-US" dirty="0" err="1" smtClean="0"/>
              <a:t>vis</a:t>
            </a:r>
            <a:r>
              <a:rPr lang="en-US" dirty="0" smtClean="0"/>
              <a:t>-a-</a:t>
            </a:r>
            <a:r>
              <a:rPr lang="en-US" dirty="0" err="1" smtClean="0"/>
              <a:t>vis</a:t>
            </a:r>
            <a:r>
              <a:rPr lang="en-US" dirty="0" smtClean="0"/>
              <a:t> economic activity is less than equal to one when compared to overall GDP.</a:t>
            </a:r>
          </a:p>
          <a:p>
            <a:pPr lvl="0"/>
            <a:r>
              <a:rPr lang="en-US" dirty="0" smtClean="0"/>
              <a:t>Rail elasticity tends to vary with the nature of sector and therefore growth in sectors where commodities are ‘Railable’ results in higher demand generation. </a:t>
            </a:r>
          </a:p>
          <a:p>
            <a:pPr lvl="0"/>
            <a:r>
              <a:rPr lang="en-US" dirty="0" smtClean="0"/>
              <a:t>The rail elasticity would be influenced by what sectors rail mode attempts to service in large way.</a:t>
            </a:r>
          </a:p>
          <a:p>
            <a:pPr lvl="0"/>
            <a:r>
              <a:rPr lang="en-US" dirty="0" smtClean="0"/>
              <a:t>what are “Railable “commodities will depend upon the congruence established between modal and commodity characteristics </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transporters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different groups require different dimensions of service as the emphasized dimensions of quality and </a:t>
            </a:r>
          </a:p>
          <a:p>
            <a:r>
              <a:rPr lang="en-US" dirty="0" smtClean="0"/>
              <a:t>therefore require differentiated services.</a:t>
            </a:r>
          </a:p>
          <a:p>
            <a:r>
              <a:rPr lang="en-US" dirty="0" smtClean="0"/>
              <a:t> As the dimension of value of goods rises, the ability to charge for transportation is function of reliability and ability to give add on services. </a:t>
            </a:r>
          </a:p>
          <a:p>
            <a:r>
              <a:rPr lang="en-US" dirty="0" smtClean="0"/>
              <a:t>Thus containersable cargoes are the most paying segment, followed by non bulk and finally bulk segment.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DOMINANCE OF RAIL IN PASSENGER TRANSPORT</a:t>
            </a:r>
            <a:endParaRPr lang="en-US" dirty="0"/>
          </a:p>
        </p:txBody>
      </p:sp>
      <p:graphicFrame>
        <p:nvGraphicFramePr>
          <p:cNvPr id="4" name="Content Placeholder 3"/>
          <p:cNvGraphicFramePr>
            <a:graphicFrameLocks noGrp="1"/>
          </p:cNvGraphicFramePr>
          <p:nvPr>
            <p:ph idx="1"/>
          </p:nvPr>
        </p:nvGraphicFramePr>
        <p:xfrm>
          <a:off x="0" y="1752600"/>
          <a:ext cx="9144000" cy="4876799"/>
        </p:xfrm>
        <a:graphic>
          <a:graphicData uri="http://schemas.openxmlformats.org/drawingml/2006/table">
            <a:tbl>
              <a:tblPr/>
              <a:tblGrid>
                <a:gridCol w="1524000"/>
                <a:gridCol w="1524000"/>
                <a:gridCol w="1524000"/>
                <a:gridCol w="1524000"/>
                <a:gridCol w="1524000"/>
                <a:gridCol w="1524000"/>
              </a:tblGrid>
              <a:tr h="886691">
                <a:tc>
                  <a:txBody>
                    <a:bodyPr/>
                    <a:lstStyle/>
                    <a:p>
                      <a:pPr marL="0" marR="0">
                        <a:lnSpc>
                          <a:spcPct val="115000"/>
                        </a:lnSpc>
                        <a:spcBef>
                          <a:spcPts val="0"/>
                        </a:spcBef>
                        <a:spcAft>
                          <a:spcPts val="0"/>
                        </a:spcAft>
                      </a:pPr>
                      <a:r>
                        <a:rPr lang="en-US" sz="2400" b="1" dirty="0">
                          <a:latin typeface="Calibri"/>
                          <a:ea typeface="Calibri"/>
                          <a:cs typeface="Times New Roman"/>
                        </a:rPr>
                        <a:t>TYPE AND CATEGORY</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15000"/>
                        </a:lnSpc>
                        <a:spcBef>
                          <a:spcPts val="0"/>
                        </a:spcBef>
                        <a:spcAft>
                          <a:spcPts val="0"/>
                        </a:spcAft>
                      </a:pPr>
                      <a:r>
                        <a:rPr lang="en-US" sz="2400" b="1" dirty="0">
                          <a:latin typeface="Calibri"/>
                          <a:ea typeface="Calibri"/>
                          <a:cs typeface="Times New Roman"/>
                        </a:rPr>
                        <a:t>1950-51</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15000"/>
                        </a:lnSpc>
                        <a:spcBef>
                          <a:spcPts val="0"/>
                        </a:spcBef>
                        <a:spcAft>
                          <a:spcPts val="0"/>
                        </a:spcAft>
                      </a:pPr>
                      <a:r>
                        <a:rPr lang="en-US" sz="2400" b="1" dirty="0">
                          <a:latin typeface="Calibri"/>
                          <a:ea typeface="Calibri"/>
                          <a:cs typeface="Times New Roman"/>
                        </a:rPr>
                        <a:t>1978-79</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15000"/>
                        </a:lnSpc>
                        <a:spcBef>
                          <a:spcPts val="0"/>
                        </a:spcBef>
                        <a:spcAft>
                          <a:spcPts val="0"/>
                        </a:spcAft>
                      </a:pPr>
                      <a:r>
                        <a:rPr lang="en-US" sz="2400" b="1">
                          <a:latin typeface="Calibri"/>
                          <a:ea typeface="Calibri"/>
                          <a:cs typeface="Times New Roman"/>
                        </a:rPr>
                        <a:t>1987-88</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15000"/>
                        </a:lnSpc>
                        <a:spcBef>
                          <a:spcPts val="0"/>
                        </a:spcBef>
                        <a:spcAft>
                          <a:spcPts val="0"/>
                        </a:spcAft>
                      </a:pPr>
                      <a:r>
                        <a:rPr lang="en-US" sz="2400" b="1">
                          <a:latin typeface="Calibri"/>
                          <a:ea typeface="Calibri"/>
                          <a:cs typeface="Times New Roman"/>
                        </a:rPr>
                        <a:t>1997-98</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15000"/>
                        </a:lnSpc>
                        <a:spcBef>
                          <a:spcPts val="0"/>
                        </a:spcBef>
                        <a:spcAft>
                          <a:spcPts val="0"/>
                        </a:spcAft>
                      </a:pPr>
                      <a:r>
                        <a:rPr lang="en-US" sz="2400" b="1" dirty="0">
                          <a:latin typeface="Calibri"/>
                          <a:ea typeface="Calibri"/>
                          <a:cs typeface="Times New Roman"/>
                        </a:rPr>
                        <a:t>2007-2008</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1330036">
                <a:tc>
                  <a:txBody>
                    <a:bodyPr/>
                    <a:lstStyle/>
                    <a:p>
                      <a:pPr marL="0" marR="0">
                        <a:lnSpc>
                          <a:spcPct val="115000"/>
                        </a:lnSpc>
                        <a:spcBef>
                          <a:spcPts val="0"/>
                        </a:spcBef>
                        <a:spcAft>
                          <a:spcPts val="0"/>
                        </a:spcAft>
                      </a:pPr>
                      <a:r>
                        <a:rPr lang="en-US" sz="1800" b="1" dirty="0">
                          <a:latin typeface="Calibri"/>
                          <a:ea typeface="Calibri"/>
                          <a:cs typeface="Times New Roman"/>
                        </a:rPr>
                        <a:t>LONG DISTANCE &gt;1000KM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886691">
                <a:tc>
                  <a:txBody>
                    <a:bodyPr/>
                    <a:lstStyle/>
                    <a:p>
                      <a:pPr marL="0" marR="0">
                        <a:lnSpc>
                          <a:spcPct val="115000"/>
                        </a:lnSpc>
                        <a:spcBef>
                          <a:spcPts val="0"/>
                        </a:spcBef>
                        <a:spcAft>
                          <a:spcPts val="0"/>
                        </a:spcAft>
                      </a:pPr>
                      <a:r>
                        <a:rPr lang="en-US" sz="1800" b="1" dirty="0">
                          <a:latin typeface="Calibri"/>
                          <a:ea typeface="Calibri"/>
                          <a:cs typeface="Times New Roman"/>
                        </a:rPr>
                        <a:t>INTER CITY-300-800KM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6691">
                <a:tc>
                  <a:txBody>
                    <a:bodyPr/>
                    <a:lstStyle/>
                    <a:p>
                      <a:pPr marL="0" marR="0">
                        <a:lnSpc>
                          <a:spcPct val="115000"/>
                        </a:lnSpc>
                        <a:spcBef>
                          <a:spcPts val="0"/>
                        </a:spcBef>
                        <a:spcAft>
                          <a:spcPts val="0"/>
                        </a:spcAft>
                      </a:pPr>
                      <a:r>
                        <a:rPr lang="en-US" sz="1800" b="1" dirty="0">
                          <a:latin typeface="Calibri"/>
                          <a:ea typeface="Calibri"/>
                          <a:cs typeface="Times New Roman"/>
                        </a:rPr>
                        <a:t>SHORT DISTANCE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345">
                <a:tc>
                  <a:txBody>
                    <a:bodyPr/>
                    <a:lstStyle/>
                    <a:p>
                      <a:pPr marL="0" marR="0">
                        <a:lnSpc>
                          <a:spcPct val="115000"/>
                        </a:lnSpc>
                        <a:spcBef>
                          <a:spcPts val="0"/>
                        </a:spcBef>
                        <a:spcAft>
                          <a:spcPts val="0"/>
                        </a:spcAft>
                      </a:pPr>
                      <a:r>
                        <a:rPr lang="en-US" sz="1800" b="1" dirty="0">
                          <a:latin typeface="Calibri"/>
                          <a:ea typeface="Calibri"/>
                          <a:cs typeface="Times New Roman"/>
                        </a:rPr>
                        <a:t>SUBURBAN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345">
                <a:tc>
                  <a:txBody>
                    <a:bodyPr/>
                    <a:lstStyle/>
                    <a:p>
                      <a:pPr marL="0" marR="0">
                        <a:lnSpc>
                          <a:spcPct val="115000"/>
                        </a:lnSpc>
                        <a:spcBef>
                          <a:spcPts val="0"/>
                        </a:spcBef>
                        <a:spcAft>
                          <a:spcPts val="0"/>
                        </a:spcAft>
                      </a:pPr>
                      <a:r>
                        <a:rPr lang="en-US" sz="1800" b="1" dirty="0">
                          <a:latin typeface="Calibri"/>
                          <a:ea typeface="Calibri"/>
                          <a:cs typeface="Times New Roman"/>
                        </a:rPr>
                        <a:t>RURAL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presentation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Transport system in India</a:t>
            </a:r>
          </a:p>
          <a:p>
            <a:r>
              <a:rPr lang="en-US" dirty="0" smtClean="0"/>
              <a:t>Decline of railways</a:t>
            </a:r>
          </a:p>
          <a:p>
            <a:r>
              <a:rPr lang="en-US" dirty="0" smtClean="0"/>
              <a:t>Evolution of transport system in India </a:t>
            </a:r>
          </a:p>
          <a:p>
            <a:r>
              <a:rPr lang="en-US" dirty="0" smtClean="0"/>
              <a:t>Competitive alternate modes</a:t>
            </a:r>
          </a:p>
          <a:p>
            <a:r>
              <a:rPr lang="en-US" dirty="0" smtClean="0"/>
              <a:t>Multimodal transport system in India</a:t>
            </a:r>
          </a:p>
          <a:p>
            <a:pPr lvl="1"/>
            <a:r>
              <a:rPr lang="en-US" dirty="0" smtClean="0"/>
              <a:t>Start</a:t>
            </a:r>
          </a:p>
          <a:p>
            <a:pPr lvl="1"/>
            <a:r>
              <a:rPr lang="en-US" dirty="0" smtClean="0"/>
              <a:t>Evolution</a:t>
            </a:r>
          </a:p>
          <a:p>
            <a:pPr lvl="1"/>
            <a:r>
              <a:rPr lang="en-US" dirty="0" smtClean="0"/>
              <a:t>Present status</a:t>
            </a:r>
          </a:p>
          <a:p>
            <a:r>
              <a:rPr lang="en-US" dirty="0" smtClean="0"/>
              <a:t>Some concluding observations—future of transport in India</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4F32594-5D72-428A-9C53-682AE38919BD}" type="datetime1">
              <a:rPr lang="en-US"/>
              <a:pPr/>
              <a:t>9/19/2014</a:t>
            </a:fld>
            <a:endParaRPr lang="en-US"/>
          </a:p>
        </p:txBody>
      </p:sp>
      <p:sp>
        <p:nvSpPr>
          <p:cNvPr id="6" name="Slide Number Placeholder 5"/>
          <p:cNvSpPr>
            <a:spLocks noGrp="1"/>
          </p:cNvSpPr>
          <p:nvPr>
            <p:ph type="sldNum" sz="quarter" idx="12"/>
          </p:nvPr>
        </p:nvSpPr>
        <p:spPr/>
        <p:txBody>
          <a:bodyPr/>
          <a:lstStyle/>
          <a:p>
            <a:fld id="{996B452B-DCD7-4C34-B5BE-14EB7A4246AB}" type="slidenum">
              <a:rPr lang="en-US"/>
              <a:pPr/>
              <a:t>20</a:t>
            </a:fld>
            <a:endParaRPr lang="en-US"/>
          </a:p>
        </p:txBody>
      </p:sp>
      <p:sp>
        <p:nvSpPr>
          <p:cNvPr id="32770" name="Rectangle 1026"/>
          <p:cNvSpPr>
            <a:spLocks noGrp="1" noChangeArrowheads="1"/>
          </p:cNvSpPr>
          <p:nvPr>
            <p:ph type="title"/>
          </p:nvPr>
        </p:nvSpPr>
        <p:spPr/>
        <p:txBody>
          <a:bodyPr/>
          <a:lstStyle/>
          <a:p>
            <a:r>
              <a:rPr lang="en-US" dirty="0"/>
              <a:t>Concerns </a:t>
            </a:r>
            <a:r>
              <a:rPr lang="en-US" dirty="0" smtClean="0"/>
              <a:t>- </a:t>
            </a:r>
            <a:r>
              <a:rPr lang="en-US" dirty="0"/>
              <a:t>railways</a:t>
            </a:r>
          </a:p>
        </p:txBody>
      </p:sp>
      <p:sp>
        <p:nvSpPr>
          <p:cNvPr id="32771" name="Rectangle 1027"/>
          <p:cNvSpPr>
            <a:spLocks noGrp="1" noChangeArrowheads="1"/>
          </p:cNvSpPr>
          <p:nvPr>
            <p:ph type="body" idx="1"/>
          </p:nvPr>
        </p:nvSpPr>
        <p:spPr/>
        <p:txBody>
          <a:bodyPr/>
          <a:lstStyle/>
          <a:p>
            <a:r>
              <a:rPr lang="en-US" dirty="0"/>
              <a:t>Neglect of piecemeal traffic</a:t>
            </a:r>
          </a:p>
          <a:p>
            <a:r>
              <a:rPr lang="en-US" dirty="0"/>
              <a:t>Poor penetration of containerization</a:t>
            </a:r>
          </a:p>
          <a:p>
            <a:r>
              <a:rPr lang="en-US" dirty="0"/>
              <a:t>Line and terminal capacities</a:t>
            </a:r>
          </a:p>
          <a:p>
            <a:r>
              <a:rPr lang="en-US" dirty="0"/>
              <a:t>Mechanization of freight terminals</a:t>
            </a:r>
          </a:p>
          <a:p>
            <a:r>
              <a:rPr lang="en-US" dirty="0"/>
              <a:t>Security concerns</a:t>
            </a:r>
          </a:p>
          <a:p>
            <a:r>
              <a:rPr lang="en-US" dirty="0"/>
              <a:t>Poor project implementation</a:t>
            </a:r>
          </a:p>
          <a:p>
            <a:r>
              <a:rPr lang="en-US" dirty="0"/>
              <a:t>Asset reliability</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E8AE8E3-6021-4CE0-821A-1160155E9452}" type="datetime1">
              <a:rPr lang="en-US"/>
              <a:pPr/>
              <a:t>9/19/2014</a:t>
            </a:fld>
            <a:endParaRPr lang="en-US"/>
          </a:p>
        </p:txBody>
      </p:sp>
      <p:sp>
        <p:nvSpPr>
          <p:cNvPr id="6" name="Slide Number Placeholder 5"/>
          <p:cNvSpPr>
            <a:spLocks noGrp="1"/>
          </p:cNvSpPr>
          <p:nvPr>
            <p:ph type="sldNum" sz="quarter" idx="12"/>
          </p:nvPr>
        </p:nvSpPr>
        <p:spPr/>
        <p:txBody>
          <a:bodyPr/>
          <a:lstStyle/>
          <a:p>
            <a:fld id="{775DD943-2716-46A8-B417-109ED4040D0B}" type="slidenum">
              <a:rPr lang="en-US"/>
              <a:pPr/>
              <a:t>21</a:t>
            </a:fld>
            <a:endParaRPr lang="en-US"/>
          </a:p>
        </p:txBody>
      </p:sp>
      <p:sp>
        <p:nvSpPr>
          <p:cNvPr id="87042" name="Rectangle 2"/>
          <p:cNvSpPr>
            <a:spLocks noGrp="1" noChangeArrowheads="1"/>
          </p:cNvSpPr>
          <p:nvPr>
            <p:ph type="title"/>
          </p:nvPr>
        </p:nvSpPr>
        <p:spPr>
          <a:xfrm>
            <a:off x="1447800" y="0"/>
            <a:ext cx="7313613" cy="609600"/>
          </a:xfrm>
        </p:spPr>
        <p:txBody>
          <a:bodyPr>
            <a:normAutofit fontScale="90000"/>
          </a:bodyPr>
          <a:lstStyle/>
          <a:p>
            <a:r>
              <a:rPr lang="en-US" sz="4000" b="1"/>
              <a:t>Issues for Discussion</a:t>
            </a:r>
          </a:p>
        </p:txBody>
      </p:sp>
      <p:sp>
        <p:nvSpPr>
          <p:cNvPr id="87043" name="Rectangle 3"/>
          <p:cNvSpPr>
            <a:spLocks noGrp="1" noChangeArrowheads="1"/>
          </p:cNvSpPr>
          <p:nvPr>
            <p:ph type="body" idx="1"/>
          </p:nvPr>
        </p:nvSpPr>
        <p:spPr>
          <a:xfrm>
            <a:off x="1447800" y="1143000"/>
            <a:ext cx="7313613" cy="5410200"/>
          </a:xfrm>
        </p:spPr>
        <p:txBody>
          <a:bodyPr/>
          <a:lstStyle/>
          <a:p>
            <a:r>
              <a:rPr lang="en-US" sz="2800"/>
              <a:t>In what business we are in?</a:t>
            </a:r>
          </a:p>
          <a:p>
            <a:endParaRPr lang="en-US" sz="2800"/>
          </a:p>
          <a:p>
            <a:r>
              <a:rPr lang="en-US" sz="2800"/>
              <a:t>Do we estimate demand?</a:t>
            </a:r>
          </a:p>
          <a:p>
            <a:endParaRPr lang="en-US" sz="2800"/>
          </a:p>
          <a:p>
            <a:r>
              <a:rPr lang="en-US" sz="2800"/>
              <a:t>Who can help us in estimation of demand?</a:t>
            </a:r>
          </a:p>
          <a:p>
            <a:endParaRPr lang="en-US" sz="2800"/>
          </a:p>
          <a:p>
            <a:r>
              <a:rPr lang="en-US" sz="2800"/>
              <a:t>How do we cost services?</a:t>
            </a:r>
          </a:p>
          <a:p>
            <a:endParaRPr lang="en-US" sz="2800"/>
          </a:p>
          <a:p>
            <a:r>
              <a:rPr lang="en-US" sz="2800"/>
              <a:t>Do we need to change Mgmt/ orgn structure?</a:t>
            </a:r>
          </a:p>
          <a:p>
            <a:endParaRPr lang="en-US" sz="28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868362"/>
          </a:xfrm>
        </p:spPr>
        <p:txBody>
          <a:bodyPr>
            <a:normAutofit fontScale="90000"/>
          </a:bodyPr>
          <a:lstStyle/>
          <a:p>
            <a:pPr eaLnBrk="1" hangingPunct="1"/>
            <a:r>
              <a:rPr lang="en-US" sz="3400" smtClean="0"/>
              <a:t>MAPPING OF PASSENGER SERVICES ON CUSTOMER  DIMENSIONS</a:t>
            </a:r>
          </a:p>
        </p:txBody>
      </p:sp>
      <p:sp>
        <p:nvSpPr>
          <p:cNvPr id="7171" name="Line 4"/>
          <p:cNvSpPr>
            <a:spLocks noChangeShapeType="1"/>
          </p:cNvSpPr>
          <p:nvPr/>
        </p:nvSpPr>
        <p:spPr bwMode="auto">
          <a:xfrm>
            <a:off x="2286000" y="1524000"/>
            <a:ext cx="0" cy="5105400"/>
          </a:xfrm>
          <a:prstGeom prst="line">
            <a:avLst/>
          </a:prstGeom>
          <a:noFill/>
          <a:ln w="9525">
            <a:solidFill>
              <a:schemeClr val="tx1"/>
            </a:solidFill>
            <a:round/>
            <a:headEnd/>
            <a:tailEnd type="triangle" w="med" len="med"/>
          </a:ln>
        </p:spPr>
        <p:txBody>
          <a:bodyPr/>
          <a:lstStyle/>
          <a:p>
            <a:endParaRPr lang="en-US"/>
          </a:p>
        </p:txBody>
      </p:sp>
      <p:sp>
        <p:nvSpPr>
          <p:cNvPr id="7172" name="Line 5"/>
          <p:cNvSpPr>
            <a:spLocks noChangeShapeType="1"/>
          </p:cNvSpPr>
          <p:nvPr/>
        </p:nvSpPr>
        <p:spPr bwMode="auto">
          <a:xfrm>
            <a:off x="1447800" y="5562600"/>
            <a:ext cx="6781800" cy="76200"/>
          </a:xfrm>
          <a:prstGeom prst="line">
            <a:avLst/>
          </a:prstGeom>
          <a:noFill/>
          <a:ln w="9525">
            <a:solidFill>
              <a:schemeClr val="tx1"/>
            </a:solidFill>
            <a:round/>
            <a:headEnd/>
            <a:tailEnd type="triangle" w="med" len="med"/>
          </a:ln>
        </p:spPr>
        <p:txBody>
          <a:bodyPr/>
          <a:lstStyle/>
          <a:p>
            <a:endParaRPr lang="en-US"/>
          </a:p>
        </p:txBody>
      </p:sp>
      <p:sp>
        <p:nvSpPr>
          <p:cNvPr id="7173" name="Line 6"/>
          <p:cNvSpPr>
            <a:spLocks noChangeShapeType="1"/>
          </p:cNvSpPr>
          <p:nvPr/>
        </p:nvSpPr>
        <p:spPr bwMode="auto">
          <a:xfrm>
            <a:off x="5105400" y="1524000"/>
            <a:ext cx="0" cy="4114800"/>
          </a:xfrm>
          <a:prstGeom prst="line">
            <a:avLst/>
          </a:prstGeom>
          <a:noFill/>
          <a:ln w="9525">
            <a:solidFill>
              <a:schemeClr val="tx1"/>
            </a:solidFill>
            <a:round/>
            <a:headEnd/>
            <a:tailEnd/>
          </a:ln>
        </p:spPr>
        <p:txBody>
          <a:bodyPr/>
          <a:lstStyle/>
          <a:p>
            <a:endParaRPr lang="en-US"/>
          </a:p>
        </p:txBody>
      </p:sp>
      <p:sp>
        <p:nvSpPr>
          <p:cNvPr id="7174" name="Line 7"/>
          <p:cNvSpPr>
            <a:spLocks noChangeShapeType="1"/>
          </p:cNvSpPr>
          <p:nvPr/>
        </p:nvSpPr>
        <p:spPr bwMode="auto">
          <a:xfrm>
            <a:off x="3581400" y="1524000"/>
            <a:ext cx="0" cy="4114800"/>
          </a:xfrm>
          <a:prstGeom prst="line">
            <a:avLst/>
          </a:prstGeom>
          <a:noFill/>
          <a:ln w="9525">
            <a:solidFill>
              <a:schemeClr val="tx1"/>
            </a:solidFill>
            <a:round/>
            <a:headEnd/>
            <a:tailEnd/>
          </a:ln>
        </p:spPr>
        <p:txBody>
          <a:bodyPr/>
          <a:lstStyle/>
          <a:p>
            <a:endParaRPr lang="en-US"/>
          </a:p>
        </p:txBody>
      </p:sp>
      <p:sp>
        <p:nvSpPr>
          <p:cNvPr id="7175" name="Line 8"/>
          <p:cNvSpPr>
            <a:spLocks noChangeShapeType="1"/>
          </p:cNvSpPr>
          <p:nvPr/>
        </p:nvSpPr>
        <p:spPr bwMode="auto">
          <a:xfrm>
            <a:off x="6629400" y="1600200"/>
            <a:ext cx="0" cy="4114800"/>
          </a:xfrm>
          <a:prstGeom prst="line">
            <a:avLst/>
          </a:prstGeom>
          <a:noFill/>
          <a:ln w="9525">
            <a:solidFill>
              <a:schemeClr val="tx1"/>
            </a:solidFill>
            <a:round/>
            <a:headEnd/>
            <a:tailEnd/>
          </a:ln>
        </p:spPr>
        <p:txBody>
          <a:bodyPr/>
          <a:lstStyle/>
          <a:p>
            <a:endParaRPr lang="en-US"/>
          </a:p>
        </p:txBody>
      </p:sp>
      <p:sp>
        <p:nvSpPr>
          <p:cNvPr id="7176" name="Line 9"/>
          <p:cNvSpPr>
            <a:spLocks noChangeShapeType="1"/>
          </p:cNvSpPr>
          <p:nvPr/>
        </p:nvSpPr>
        <p:spPr bwMode="auto">
          <a:xfrm>
            <a:off x="2286000" y="3505200"/>
            <a:ext cx="5867400" cy="76200"/>
          </a:xfrm>
          <a:prstGeom prst="line">
            <a:avLst/>
          </a:prstGeom>
          <a:noFill/>
          <a:ln w="9525">
            <a:solidFill>
              <a:schemeClr val="tx1"/>
            </a:solidFill>
            <a:round/>
            <a:headEnd/>
            <a:tailEnd/>
          </a:ln>
        </p:spPr>
        <p:txBody>
          <a:bodyPr/>
          <a:lstStyle/>
          <a:p>
            <a:endParaRPr lang="en-US"/>
          </a:p>
        </p:txBody>
      </p:sp>
      <p:sp>
        <p:nvSpPr>
          <p:cNvPr id="7177" name="Line 10"/>
          <p:cNvSpPr>
            <a:spLocks noChangeShapeType="1"/>
          </p:cNvSpPr>
          <p:nvPr/>
        </p:nvSpPr>
        <p:spPr bwMode="auto">
          <a:xfrm>
            <a:off x="2286000" y="2438400"/>
            <a:ext cx="5791200" cy="76200"/>
          </a:xfrm>
          <a:prstGeom prst="line">
            <a:avLst/>
          </a:prstGeom>
          <a:noFill/>
          <a:ln w="9525">
            <a:solidFill>
              <a:schemeClr val="tx1"/>
            </a:solidFill>
            <a:round/>
            <a:headEnd/>
            <a:tailEnd/>
          </a:ln>
        </p:spPr>
        <p:txBody>
          <a:bodyPr/>
          <a:lstStyle/>
          <a:p>
            <a:endParaRPr lang="en-US"/>
          </a:p>
        </p:txBody>
      </p:sp>
      <p:sp>
        <p:nvSpPr>
          <p:cNvPr id="7178" name="Line 11"/>
          <p:cNvSpPr>
            <a:spLocks noChangeShapeType="1"/>
          </p:cNvSpPr>
          <p:nvPr/>
        </p:nvSpPr>
        <p:spPr bwMode="auto">
          <a:xfrm>
            <a:off x="2286000" y="4572000"/>
            <a:ext cx="5867400" cy="76200"/>
          </a:xfrm>
          <a:prstGeom prst="line">
            <a:avLst/>
          </a:prstGeom>
          <a:noFill/>
          <a:ln w="9525">
            <a:solidFill>
              <a:schemeClr val="tx1"/>
            </a:solidFill>
            <a:round/>
            <a:headEnd/>
            <a:tailEnd/>
          </a:ln>
        </p:spPr>
        <p:txBody>
          <a:bodyPr/>
          <a:lstStyle/>
          <a:p>
            <a:endParaRPr lang="en-US"/>
          </a:p>
        </p:txBody>
      </p:sp>
      <p:sp>
        <p:nvSpPr>
          <p:cNvPr id="7179" name="Text Box 12"/>
          <p:cNvSpPr txBox="1">
            <a:spLocks noChangeArrowheads="1"/>
          </p:cNvSpPr>
          <p:nvPr/>
        </p:nvSpPr>
        <p:spPr bwMode="auto">
          <a:xfrm>
            <a:off x="2270125" y="5751513"/>
            <a:ext cx="1390650" cy="366712"/>
          </a:xfrm>
          <a:prstGeom prst="rect">
            <a:avLst/>
          </a:prstGeom>
          <a:noFill/>
          <a:ln w="9525">
            <a:noFill/>
            <a:miter lim="800000"/>
            <a:headEnd/>
            <a:tailEnd/>
          </a:ln>
        </p:spPr>
        <p:txBody>
          <a:bodyPr wrap="none">
            <a:spAutoFit/>
          </a:bodyPr>
          <a:lstStyle/>
          <a:p>
            <a:pPr algn="l"/>
            <a:r>
              <a:rPr lang="en-US"/>
              <a:t>VERY LOW</a:t>
            </a:r>
          </a:p>
        </p:txBody>
      </p:sp>
      <p:sp>
        <p:nvSpPr>
          <p:cNvPr id="7180" name="Text Box 13"/>
          <p:cNvSpPr txBox="1">
            <a:spLocks noChangeArrowheads="1"/>
          </p:cNvSpPr>
          <p:nvPr/>
        </p:nvSpPr>
        <p:spPr bwMode="auto">
          <a:xfrm>
            <a:off x="7604125" y="5827713"/>
            <a:ext cx="1441450" cy="366712"/>
          </a:xfrm>
          <a:prstGeom prst="rect">
            <a:avLst/>
          </a:prstGeom>
          <a:noFill/>
          <a:ln w="9525">
            <a:noFill/>
            <a:miter lim="800000"/>
            <a:headEnd/>
            <a:tailEnd/>
          </a:ln>
        </p:spPr>
        <p:txBody>
          <a:bodyPr wrap="none">
            <a:spAutoFit/>
          </a:bodyPr>
          <a:lstStyle/>
          <a:p>
            <a:pPr algn="l"/>
            <a:r>
              <a:rPr lang="en-US"/>
              <a:t>VERY HIGH</a:t>
            </a:r>
          </a:p>
        </p:txBody>
      </p:sp>
      <p:sp>
        <p:nvSpPr>
          <p:cNvPr id="7181" name="Line 14"/>
          <p:cNvSpPr>
            <a:spLocks noChangeShapeType="1"/>
          </p:cNvSpPr>
          <p:nvPr/>
        </p:nvSpPr>
        <p:spPr bwMode="auto">
          <a:xfrm flipH="1">
            <a:off x="3200400" y="6172200"/>
            <a:ext cx="304800" cy="0"/>
          </a:xfrm>
          <a:prstGeom prst="line">
            <a:avLst/>
          </a:prstGeom>
          <a:noFill/>
          <a:ln w="9525">
            <a:solidFill>
              <a:schemeClr val="tx1"/>
            </a:solidFill>
            <a:round/>
            <a:headEnd/>
            <a:tailEnd type="triangle" w="med" len="med"/>
          </a:ln>
        </p:spPr>
        <p:txBody>
          <a:bodyPr/>
          <a:lstStyle/>
          <a:p>
            <a:endParaRPr lang="en-US"/>
          </a:p>
        </p:txBody>
      </p:sp>
      <p:sp>
        <p:nvSpPr>
          <p:cNvPr id="7182" name="Line 15"/>
          <p:cNvSpPr>
            <a:spLocks noChangeShapeType="1"/>
          </p:cNvSpPr>
          <p:nvPr/>
        </p:nvSpPr>
        <p:spPr bwMode="auto">
          <a:xfrm>
            <a:off x="7315200" y="6248400"/>
            <a:ext cx="685800" cy="0"/>
          </a:xfrm>
          <a:prstGeom prst="line">
            <a:avLst/>
          </a:prstGeom>
          <a:noFill/>
          <a:ln w="9525">
            <a:solidFill>
              <a:schemeClr val="tx1"/>
            </a:solidFill>
            <a:round/>
            <a:headEnd/>
            <a:tailEnd type="triangle" w="med" len="med"/>
          </a:ln>
        </p:spPr>
        <p:txBody>
          <a:bodyPr/>
          <a:lstStyle/>
          <a:p>
            <a:endParaRPr lang="en-US"/>
          </a:p>
        </p:txBody>
      </p:sp>
      <p:sp>
        <p:nvSpPr>
          <p:cNvPr id="7183" name="Rectangle 16"/>
          <p:cNvSpPr>
            <a:spLocks noChangeArrowheads="1"/>
          </p:cNvSpPr>
          <p:nvPr/>
        </p:nvSpPr>
        <p:spPr bwMode="auto">
          <a:xfrm>
            <a:off x="4038600" y="5943600"/>
            <a:ext cx="2895600" cy="304800"/>
          </a:xfrm>
          <a:prstGeom prst="rect">
            <a:avLst/>
          </a:prstGeom>
          <a:solidFill>
            <a:schemeClr val="accent1"/>
          </a:solidFill>
          <a:ln w="9525">
            <a:solidFill>
              <a:schemeClr val="tx1"/>
            </a:solidFill>
            <a:miter lim="800000"/>
            <a:headEnd/>
            <a:tailEnd/>
          </a:ln>
        </p:spPr>
        <p:txBody>
          <a:bodyPr wrap="none" anchor="ctr"/>
          <a:lstStyle/>
          <a:p>
            <a:r>
              <a:rPr lang="en-US"/>
              <a:t>PRICE SENSITIVITY</a:t>
            </a:r>
          </a:p>
        </p:txBody>
      </p:sp>
      <p:sp>
        <p:nvSpPr>
          <p:cNvPr id="7184" name="Line 17"/>
          <p:cNvSpPr>
            <a:spLocks noChangeShapeType="1"/>
          </p:cNvSpPr>
          <p:nvPr/>
        </p:nvSpPr>
        <p:spPr bwMode="auto">
          <a:xfrm>
            <a:off x="7391400" y="6629400"/>
            <a:ext cx="609600" cy="0"/>
          </a:xfrm>
          <a:prstGeom prst="line">
            <a:avLst/>
          </a:prstGeom>
          <a:noFill/>
          <a:ln w="9525">
            <a:solidFill>
              <a:schemeClr val="tx1"/>
            </a:solidFill>
            <a:round/>
            <a:headEnd/>
            <a:tailEnd type="triangle" w="med" len="med"/>
          </a:ln>
        </p:spPr>
        <p:txBody>
          <a:bodyPr/>
          <a:lstStyle/>
          <a:p>
            <a:endParaRPr lang="en-US"/>
          </a:p>
        </p:txBody>
      </p:sp>
      <p:sp>
        <p:nvSpPr>
          <p:cNvPr id="7185" name="Line 18"/>
          <p:cNvSpPr>
            <a:spLocks noChangeShapeType="1"/>
          </p:cNvSpPr>
          <p:nvPr/>
        </p:nvSpPr>
        <p:spPr bwMode="auto">
          <a:xfrm flipH="1">
            <a:off x="2819400" y="6705600"/>
            <a:ext cx="838200" cy="0"/>
          </a:xfrm>
          <a:prstGeom prst="line">
            <a:avLst/>
          </a:prstGeom>
          <a:noFill/>
          <a:ln w="9525">
            <a:solidFill>
              <a:schemeClr val="tx1"/>
            </a:solidFill>
            <a:round/>
            <a:headEnd/>
            <a:tailEnd type="triangle" w="med" len="med"/>
          </a:ln>
        </p:spPr>
        <p:txBody>
          <a:bodyPr/>
          <a:lstStyle/>
          <a:p>
            <a:endParaRPr lang="en-US"/>
          </a:p>
        </p:txBody>
      </p:sp>
      <p:sp>
        <p:nvSpPr>
          <p:cNvPr id="7186" name="Rectangle 19"/>
          <p:cNvSpPr>
            <a:spLocks noChangeArrowheads="1"/>
          </p:cNvSpPr>
          <p:nvPr/>
        </p:nvSpPr>
        <p:spPr bwMode="auto">
          <a:xfrm>
            <a:off x="4114800" y="6477000"/>
            <a:ext cx="2362200" cy="228600"/>
          </a:xfrm>
          <a:prstGeom prst="rect">
            <a:avLst/>
          </a:prstGeom>
          <a:solidFill>
            <a:schemeClr val="accent1"/>
          </a:solidFill>
          <a:ln w="9525">
            <a:solidFill>
              <a:schemeClr val="tx1"/>
            </a:solidFill>
            <a:miter lim="800000"/>
            <a:headEnd/>
            <a:tailEnd/>
          </a:ln>
        </p:spPr>
        <p:txBody>
          <a:bodyPr wrap="none" anchor="ctr"/>
          <a:lstStyle/>
          <a:p>
            <a:r>
              <a:rPr lang="en-US"/>
              <a:t>TIME SENSITIVITY</a:t>
            </a:r>
          </a:p>
        </p:txBody>
      </p:sp>
      <p:sp>
        <p:nvSpPr>
          <p:cNvPr id="7187" name="Text Box 20"/>
          <p:cNvSpPr txBox="1">
            <a:spLocks noChangeArrowheads="1"/>
          </p:cNvSpPr>
          <p:nvPr/>
        </p:nvSpPr>
        <p:spPr bwMode="auto">
          <a:xfrm rot="-5400000">
            <a:off x="1240632" y="1731168"/>
            <a:ext cx="1390650" cy="366713"/>
          </a:xfrm>
          <a:prstGeom prst="rect">
            <a:avLst/>
          </a:prstGeom>
          <a:noFill/>
          <a:ln w="9525">
            <a:noFill/>
            <a:miter lim="800000"/>
            <a:headEnd/>
            <a:tailEnd/>
          </a:ln>
        </p:spPr>
        <p:txBody>
          <a:bodyPr wrap="none">
            <a:spAutoFit/>
          </a:bodyPr>
          <a:lstStyle/>
          <a:p>
            <a:pPr algn="l"/>
            <a:r>
              <a:rPr lang="en-US"/>
              <a:t>VERY LOW</a:t>
            </a:r>
          </a:p>
        </p:txBody>
      </p:sp>
      <p:sp>
        <p:nvSpPr>
          <p:cNvPr id="7188" name="Text Box 21"/>
          <p:cNvSpPr txBox="1">
            <a:spLocks noChangeArrowheads="1"/>
          </p:cNvSpPr>
          <p:nvPr/>
        </p:nvSpPr>
        <p:spPr bwMode="auto">
          <a:xfrm rot="-5400000">
            <a:off x="1139032" y="4728368"/>
            <a:ext cx="1441450" cy="366713"/>
          </a:xfrm>
          <a:prstGeom prst="rect">
            <a:avLst/>
          </a:prstGeom>
          <a:noFill/>
          <a:ln w="9525">
            <a:noFill/>
            <a:miter lim="800000"/>
            <a:headEnd/>
            <a:tailEnd/>
          </a:ln>
        </p:spPr>
        <p:txBody>
          <a:bodyPr wrap="none">
            <a:spAutoFit/>
          </a:bodyPr>
          <a:lstStyle/>
          <a:p>
            <a:pPr algn="l"/>
            <a:r>
              <a:rPr lang="en-US"/>
              <a:t>VERY HIGH</a:t>
            </a:r>
          </a:p>
        </p:txBody>
      </p:sp>
      <p:sp>
        <p:nvSpPr>
          <p:cNvPr id="7189" name="Line 22"/>
          <p:cNvSpPr>
            <a:spLocks noChangeShapeType="1"/>
          </p:cNvSpPr>
          <p:nvPr/>
        </p:nvSpPr>
        <p:spPr bwMode="auto">
          <a:xfrm flipV="1">
            <a:off x="1524000" y="1295400"/>
            <a:ext cx="0" cy="457200"/>
          </a:xfrm>
          <a:prstGeom prst="line">
            <a:avLst/>
          </a:prstGeom>
          <a:noFill/>
          <a:ln w="9525">
            <a:solidFill>
              <a:schemeClr val="tx1"/>
            </a:solidFill>
            <a:round/>
            <a:headEnd/>
            <a:tailEnd type="triangle" w="med" len="med"/>
          </a:ln>
        </p:spPr>
        <p:txBody>
          <a:bodyPr/>
          <a:lstStyle/>
          <a:p>
            <a:endParaRPr lang="en-US"/>
          </a:p>
        </p:txBody>
      </p:sp>
      <p:sp>
        <p:nvSpPr>
          <p:cNvPr id="7190" name="Line 23"/>
          <p:cNvSpPr>
            <a:spLocks noChangeShapeType="1"/>
          </p:cNvSpPr>
          <p:nvPr/>
        </p:nvSpPr>
        <p:spPr bwMode="auto">
          <a:xfrm>
            <a:off x="1524000" y="5029200"/>
            <a:ext cx="0" cy="457200"/>
          </a:xfrm>
          <a:prstGeom prst="line">
            <a:avLst/>
          </a:prstGeom>
          <a:noFill/>
          <a:ln w="9525">
            <a:solidFill>
              <a:schemeClr val="tx1"/>
            </a:solidFill>
            <a:round/>
            <a:headEnd/>
            <a:tailEnd type="triangle" w="med" len="med"/>
          </a:ln>
        </p:spPr>
        <p:txBody>
          <a:bodyPr/>
          <a:lstStyle/>
          <a:p>
            <a:endParaRPr lang="en-US"/>
          </a:p>
        </p:txBody>
      </p:sp>
      <p:sp>
        <p:nvSpPr>
          <p:cNvPr id="7191" name="Text Box 24"/>
          <p:cNvSpPr txBox="1">
            <a:spLocks noChangeArrowheads="1"/>
          </p:cNvSpPr>
          <p:nvPr/>
        </p:nvSpPr>
        <p:spPr bwMode="auto">
          <a:xfrm rot="-5400000">
            <a:off x="-918368" y="3432968"/>
            <a:ext cx="4489450" cy="366713"/>
          </a:xfrm>
          <a:prstGeom prst="rect">
            <a:avLst/>
          </a:prstGeom>
          <a:noFill/>
          <a:ln w="9525">
            <a:noFill/>
            <a:miter lim="800000"/>
            <a:headEnd/>
            <a:tailEnd/>
          </a:ln>
        </p:spPr>
        <p:txBody>
          <a:bodyPr wrap="none">
            <a:spAutoFit/>
          </a:bodyPr>
          <a:lstStyle/>
          <a:p>
            <a:pPr algn="l"/>
            <a:r>
              <a:rPr lang="en-US"/>
              <a:t>REQUIREMENT OF ADD ON FACILITIES</a:t>
            </a:r>
          </a:p>
        </p:txBody>
      </p:sp>
      <p:sp>
        <p:nvSpPr>
          <p:cNvPr id="7192" name="Rectangle 25"/>
          <p:cNvSpPr>
            <a:spLocks noChangeArrowheads="1"/>
          </p:cNvSpPr>
          <p:nvPr/>
        </p:nvSpPr>
        <p:spPr bwMode="auto">
          <a:xfrm rot="-5400000">
            <a:off x="-1066800" y="3505200"/>
            <a:ext cx="3657600" cy="457200"/>
          </a:xfrm>
          <a:prstGeom prst="rect">
            <a:avLst/>
          </a:prstGeom>
          <a:solidFill>
            <a:schemeClr val="accent1"/>
          </a:solidFill>
          <a:ln w="9525">
            <a:solidFill>
              <a:schemeClr val="tx1"/>
            </a:solidFill>
            <a:miter lim="800000"/>
            <a:headEnd/>
            <a:tailEnd/>
          </a:ln>
        </p:spPr>
        <p:txBody>
          <a:bodyPr wrap="none" anchor="ctr"/>
          <a:lstStyle/>
          <a:p>
            <a:r>
              <a:rPr lang="en-US"/>
              <a:t>REQUIREMENTS OF COMFORT</a:t>
            </a:r>
          </a:p>
        </p:txBody>
      </p:sp>
      <p:sp>
        <p:nvSpPr>
          <p:cNvPr id="7193" name="Line 26"/>
          <p:cNvSpPr>
            <a:spLocks noChangeShapeType="1"/>
          </p:cNvSpPr>
          <p:nvPr/>
        </p:nvSpPr>
        <p:spPr bwMode="auto">
          <a:xfrm flipV="1">
            <a:off x="762000" y="1295400"/>
            <a:ext cx="0" cy="533400"/>
          </a:xfrm>
          <a:prstGeom prst="line">
            <a:avLst/>
          </a:prstGeom>
          <a:noFill/>
          <a:ln w="9525">
            <a:solidFill>
              <a:schemeClr val="tx1"/>
            </a:solidFill>
            <a:round/>
            <a:headEnd/>
            <a:tailEnd type="triangle" w="med" len="med"/>
          </a:ln>
        </p:spPr>
        <p:txBody>
          <a:bodyPr/>
          <a:lstStyle/>
          <a:p>
            <a:endParaRPr lang="en-US"/>
          </a:p>
        </p:txBody>
      </p:sp>
      <p:sp>
        <p:nvSpPr>
          <p:cNvPr id="7194" name="Line 27"/>
          <p:cNvSpPr>
            <a:spLocks noChangeShapeType="1"/>
          </p:cNvSpPr>
          <p:nvPr/>
        </p:nvSpPr>
        <p:spPr bwMode="auto">
          <a:xfrm>
            <a:off x="838200" y="5638800"/>
            <a:ext cx="0" cy="304800"/>
          </a:xfrm>
          <a:prstGeom prst="line">
            <a:avLst/>
          </a:prstGeom>
          <a:noFill/>
          <a:ln w="9525">
            <a:solidFill>
              <a:schemeClr val="tx1"/>
            </a:solidFill>
            <a:round/>
            <a:headEnd/>
            <a:tailEnd type="triangle" w="med" len="med"/>
          </a:ln>
        </p:spPr>
        <p:txBody>
          <a:bodyPr/>
          <a:lstStyle/>
          <a:p>
            <a:endParaRPr lang="en-US"/>
          </a:p>
        </p:txBody>
      </p:sp>
      <p:sp>
        <p:nvSpPr>
          <p:cNvPr id="7195" name="Oval 28"/>
          <p:cNvSpPr>
            <a:spLocks noChangeArrowheads="1"/>
          </p:cNvSpPr>
          <p:nvPr/>
        </p:nvSpPr>
        <p:spPr bwMode="auto">
          <a:xfrm>
            <a:off x="2286000" y="4572000"/>
            <a:ext cx="1295400" cy="914400"/>
          </a:xfrm>
          <a:prstGeom prst="ellipse">
            <a:avLst/>
          </a:prstGeom>
          <a:solidFill>
            <a:schemeClr val="folHlink">
              <a:alpha val="36862"/>
            </a:schemeClr>
          </a:solidFill>
          <a:ln w="9525">
            <a:solidFill>
              <a:schemeClr val="tx1"/>
            </a:solidFill>
            <a:round/>
            <a:headEnd/>
            <a:tailEnd/>
          </a:ln>
        </p:spPr>
        <p:txBody>
          <a:bodyPr wrap="none" anchor="ctr"/>
          <a:lstStyle/>
          <a:p>
            <a:r>
              <a:rPr lang="en-US"/>
              <a:t>PLD</a:t>
            </a:r>
          </a:p>
        </p:txBody>
      </p:sp>
      <p:sp>
        <p:nvSpPr>
          <p:cNvPr id="7196" name="Oval 29"/>
          <p:cNvSpPr>
            <a:spLocks noChangeArrowheads="1"/>
          </p:cNvSpPr>
          <p:nvPr/>
        </p:nvSpPr>
        <p:spPr bwMode="auto">
          <a:xfrm>
            <a:off x="3733800" y="2438400"/>
            <a:ext cx="1219200" cy="2133600"/>
          </a:xfrm>
          <a:prstGeom prst="ellipse">
            <a:avLst/>
          </a:prstGeom>
          <a:solidFill>
            <a:srgbClr val="FF0000">
              <a:alpha val="32941"/>
            </a:srgbClr>
          </a:solidFill>
          <a:ln w="9525">
            <a:solidFill>
              <a:schemeClr val="tx1"/>
            </a:solidFill>
            <a:round/>
            <a:headEnd/>
            <a:tailEnd/>
          </a:ln>
        </p:spPr>
        <p:txBody>
          <a:bodyPr wrap="none" anchor="ctr"/>
          <a:lstStyle/>
          <a:p>
            <a:endParaRPr lang="en-US"/>
          </a:p>
        </p:txBody>
      </p:sp>
      <p:sp>
        <p:nvSpPr>
          <p:cNvPr id="7197" name="Rectangle 30"/>
          <p:cNvSpPr>
            <a:spLocks noChangeArrowheads="1"/>
          </p:cNvSpPr>
          <p:nvPr/>
        </p:nvSpPr>
        <p:spPr bwMode="auto">
          <a:xfrm>
            <a:off x="4038600" y="2819400"/>
            <a:ext cx="476250" cy="366713"/>
          </a:xfrm>
          <a:prstGeom prst="rect">
            <a:avLst/>
          </a:prstGeom>
          <a:noFill/>
          <a:ln w="9525">
            <a:noFill/>
            <a:miter lim="800000"/>
            <a:headEnd/>
            <a:tailEnd/>
          </a:ln>
        </p:spPr>
        <p:txBody>
          <a:bodyPr wrap="none">
            <a:spAutoFit/>
          </a:bodyPr>
          <a:lstStyle/>
          <a:p>
            <a:pPr algn="l"/>
            <a:r>
              <a:rPr lang="en-US"/>
              <a:t>LD</a:t>
            </a:r>
          </a:p>
        </p:txBody>
      </p:sp>
      <p:sp>
        <p:nvSpPr>
          <p:cNvPr id="7198" name="Oval 32"/>
          <p:cNvSpPr>
            <a:spLocks noChangeArrowheads="1"/>
          </p:cNvSpPr>
          <p:nvPr/>
        </p:nvSpPr>
        <p:spPr bwMode="auto">
          <a:xfrm>
            <a:off x="5181600" y="2514600"/>
            <a:ext cx="1447800" cy="2057400"/>
          </a:xfrm>
          <a:prstGeom prst="ellipse">
            <a:avLst/>
          </a:prstGeom>
          <a:solidFill>
            <a:srgbClr val="00FF00">
              <a:alpha val="34901"/>
            </a:srgbClr>
          </a:solidFill>
          <a:ln w="9525">
            <a:solidFill>
              <a:srgbClr val="339966"/>
            </a:solidFill>
            <a:round/>
            <a:headEnd/>
            <a:tailEnd/>
          </a:ln>
        </p:spPr>
        <p:txBody>
          <a:bodyPr wrap="none" anchor="ctr"/>
          <a:lstStyle/>
          <a:p>
            <a:endParaRPr lang="en-US"/>
          </a:p>
        </p:txBody>
      </p:sp>
      <p:sp>
        <p:nvSpPr>
          <p:cNvPr id="7199" name="Oval 31"/>
          <p:cNvSpPr>
            <a:spLocks noChangeArrowheads="1"/>
          </p:cNvSpPr>
          <p:nvPr/>
        </p:nvSpPr>
        <p:spPr bwMode="auto">
          <a:xfrm>
            <a:off x="3657600" y="3657600"/>
            <a:ext cx="2819400" cy="838200"/>
          </a:xfrm>
          <a:prstGeom prst="ellipse">
            <a:avLst/>
          </a:prstGeom>
          <a:solidFill>
            <a:schemeClr val="accent1"/>
          </a:solidFill>
          <a:ln w="9525">
            <a:solidFill>
              <a:srgbClr val="FF0000"/>
            </a:solidFill>
            <a:round/>
            <a:headEnd/>
            <a:tailEnd/>
          </a:ln>
        </p:spPr>
        <p:txBody>
          <a:bodyPr wrap="none" anchor="ctr"/>
          <a:lstStyle/>
          <a:p>
            <a:r>
              <a:rPr lang="en-US"/>
              <a:t>OVER NIGHT</a:t>
            </a:r>
          </a:p>
        </p:txBody>
      </p:sp>
      <p:sp>
        <p:nvSpPr>
          <p:cNvPr id="7200" name="Rectangle 33"/>
          <p:cNvSpPr>
            <a:spLocks noChangeArrowheads="1"/>
          </p:cNvSpPr>
          <p:nvPr/>
        </p:nvSpPr>
        <p:spPr bwMode="auto">
          <a:xfrm>
            <a:off x="5181600" y="3124200"/>
            <a:ext cx="1454150" cy="366713"/>
          </a:xfrm>
          <a:prstGeom prst="rect">
            <a:avLst/>
          </a:prstGeom>
          <a:noFill/>
          <a:ln w="9525">
            <a:noFill/>
            <a:miter lim="800000"/>
            <a:headEnd/>
            <a:tailEnd/>
          </a:ln>
        </p:spPr>
        <p:txBody>
          <a:bodyPr wrap="none">
            <a:spAutoFit/>
          </a:bodyPr>
          <a:lstStyle/>
          <a:p>
            <a:pPr algn="l"/>
            <a:r>
              <a:rPr lang="en-US"/>
              <a:t>INTER CITY</a:t>
            </a:r>
          </a:p>
        </p:txBody>
      </p:sp>
      <p:sp>
        <p:nvSpPr>
          <p:cNvPr id="7201" name="Oval 34"/>
          <p:cNvSpPr>
            <a:spLocks noChangeArrowheads="1"/>
          </p:cNvSpPr>
          <p:nvPr/>
        </p:nvSpPr>
        <p:spPr bwMode="auto">
          <a:xfrm>
            <a:off x="5105400" y="1447800"/>
            <a:ext cx="1524000" cy="1143000"/>
          </a:xfrm>
          <a:prstGeom prst="ellipse">
            <a:avLst/>
          </a:prstGeom>
          <a:solidFill>
            <a:schemeClr val="accent1"/>
          </a:solidFill>
          <a:ln w="9525">
            <a:solidFill>
              <a:schemeClr val="tx1"/>
            </a:solidFill>
            <a:round/>
            <a:headEnd/>
            <a:tailEnd/>
          </a:ln>
        </p:spPr>
        <p:txBody>
          <a:bodyPr wrap="none" anchor="ctr"/>
          <a:lstStyle/>
          <a:p>
            <a:r>
              <a:rPr lang="en-US"/>
              <a:t>NON SUB </a:t>
            </a:r>
          </a:p>
          <a:p>
            <a:r>
              <a:rPr lang="en-US"/>
              <a:t>GENERAL</a:t>
            </a:r>
          </a:p>
        </p:txBody>
      </p:sp>
      <p:sp>
        <p:nvSpPr>
          <p:cNvPr id="7202" name="Oval 35"/>
          <p:cNvSpPr>
            <a:spLocks noChangeArrowheads="1"/>
          </p:cNvSpPr>
          <p:nvPr/>
        </p:nvSpPr>
        <p:spPr bwMode="auto">
          <a:xfrm>
            <a:off x="6705600" y="1524000"/>
            <a:ext cx="1524000" cy="914400"/>
          </a:xfrm>
          <a:prstGeom prst="ellipse">
            <a:avLst/>
          </a:prstGeom>
          <a:solidFill>
            <a:srgbClr val="FF6600">
              <a:alpha val="34901"/>
            </a:srgbClr>
          </a:solidFill>
          <a:ln w="9525">
            <a:solidFill>
              <a:schemeClr val="tx1"/>
            </a:solidFill>
            <a:round/>
            <a:headEnd/>
            <a:tailEnd/>
          </a:ln>
        </p:spPr>
        <p:txBody>
          <a:bodyPr wrap="none" anchor="ctr"/>
          <a:lstStyle/>
          <a:p>
            <a:r>
              <a:rPr lang="en-US"/>
              <a:t>SUBURBAN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868362"/>
          </a:xfrm>
        </p:spPr>
        <p:txBody>
          <a:bodyPr>
            <a:normAutofit fontScale="90000"/>
          </a:bodyPr>
          <a:lstStyle/>
          <a:p>
            <a:pPr eaLnBrk="1" hangingPunct="1"/>
            <a:r>
              <a:rPr lang="en-US" sz="3400" smtClean="0"/>
              <a:t>MAPPING OF FREIGHT SERVICES ON CUSTOMER  DIMENSIONS</a:t>
            </a:r>
          </a:p>
        </p:txBody>
      </p:sp>
      <p:sp>
        <p:nvSpPr>
          <p:cNvPr id="8195" name="Line 4"/>
          <p:cNvSpPr>
            <a:spLocks noChangeShapeType="1"/>
          </p:cNvSpPr>
          <p:nvPr/>
        </p:nvSpPr>
        <p:spPr bwMode="auto">
          <a:xfrm>
            <a:off x="2362200" y="1371600"/>
            <a:ext cx="0" cy="5486400"/>
          </a:xfrm>
          <a:prstGeom prst="line">
            <a:avLst/>
          </a:prstGeom>
          <a:noFill/>
          <a:ln w="9525">
            <a:solidFill>
              <a:schemeClr val="tx1"/>
            </a:solidFill>
            <a:round/>
            <a:headEnd/>
            <a:tailEnd type="triangle" w="med" len="med"/>
          </a:ln>
        </p:spPr>
        <p:txBody>
          <a:bodyPr/>
          <a:lstStyle/>
          <a:p>
            <a:endParaRPr lang="en-US"/>
          </a:p>
        </p:txBody>
      </p:sp>
      <p:sp>
        <p:nvSpPr>
          <p:cNvPr id="8196" name="Line 5"/>
          <p:cNvSpPr>
            <a:spLocks noChangeShapeType="1"/>
          </p:cNvSpPr>
          <p:nvPr/>
        </p:nvSpPr>
        <p:spPr bwMode="auto">
          <a:xfrm>
            <a:off x="1828800" y="5715000"/>
            <a:ext cx="6629400" cy="0"/>
          </a:xfrm>
          <a:prstGeom prst="line">
            <a:avLst/>
          </a:prstGeom>
          <a:noFill/>
          <a:ln w="9525">
            <a:solidFill>
              <a:schemeClr val="tx1"/>
            </a:solidFill>
            <a:round/>
            <a:headEnd/>
            <a:tailEnd type="triangle" w="med" len="med"/>
          </a:ln>
        </p:spPr>
        <p:txBody>
          <a:bodyPr/>
          <a:lstStyle/>
          <a:p>
            <a:endParaRPr lang="en-US"/>
          </a:p>
        </p:txBody>
      </p:sp>
      <p:sp>
        <p:nvSpPr>
          <p:cNvPr id="8197" name="Line 6"/>
          <p:cNvSpPr>
            <a:spLocks noChangeShapeType="1"/>
          </p:cNvSpPr>
          <p:nvPr/>
        </p:nvSpPr>
        <p:spPr bwMode="auto">
          <a:xfrm>
            <a:off x="5410200" y="1371600"/>
            <a:ext cx="0" cy="4343400"/>
          </a:xfrm>
          <a:prstGeom prst="line">
            <a:avLst/>
          </a:prstGeom>
          <a:noFill/>
          <a:ln w="9525">
            <a:solidFill>
              <a:schemeClr val="tx1"/>
            </a:solidFill>
            <a:round/>
            <a:headEnd/>
            <a:tailEnd/>
          </a:ln>
        </p:spPr>
        <p:txBody>
          <a:bodyPr/>
          <a:lstStyle/>
          <a:p>
            <a:endParaRPr lang="en-US"/>
          </a:p>
        </p:txBody>
      </p:sp>
      <p:sp>
        <p:nvSpPr>
          <p:cNvPr id="8198" name="Line 7"/>
          <p:cNvSpPr>
            <a:spLocks noChangeShapeType="1"/>
          </p:cNvSpPr>
          <p:nvPr/>
        </p:nvSpPr>
        <p:spPr bwMode="auto">
          <a:xfrm>
            <a:off x="7010400" y="1447800"/>
            <a:ext cx="0" cy="4267200"/>
          </a:xfrm>
          <a:prstGeom prst="line">
            <a:avLst/>
          </a:prstGeom>
          <a:noFill/>
          <a:ln w="9525">
            <a:solidFill>
              <a:schemeClr val="tx1"/>
            </a:solidFill>
            <a:round/>
            <a:headEnd/>
            <a:tailEnd/>
          </a:ln>
        </p:spPr>
        <p:txBody>
          <a:bodyPr/>
          <a:lstStyle/>
          <a:p>
            <a:endParaRPr lang="en-US"/>
          </a:p>
        </p:txBody>
      </p:sp>
      <p:sp>
        <p:nvSpPr>
          <p:cNvPr id="8199" name="Line 8"/>
          <p:cNvSpPr>
            <a:spLocks noChangeShapeType="1"/>
          </p:cNvSpPr>
          <p:nvPr/>
        </p:nvSpPr>
        <p:spPr bwMode="auto">
          <a:xfrm>
            <a:off x="3733800" y="1447800"/>
            <a:ext cx="0" cy="4267200"/>
          </a:xfrm>
          <a:prstGeom prst="line">
            <a:avLst/>
          </a:prstGeom>
          <a:noFill/>
          <a:ln w="9525">
            <a:solidFill>
              <a:schemeClr val="tx1"/>
            </a:solidFill>
            <a:round/>
            <a:headEnd/>
            <a:tailEnd/>
          </a:ln>
        </p:spPr>
        <p:txBody>
          <a:bodyPr/>
          <a:lstStyle/>
          <a:p>
            <a:endParaRPr lang="en-US"/>
          </a:p>
        </p:txBody>
      </p:sp>
      <p:sp>
        <p:nvSpPr>
          <p:cNvPr id="8200" name="Line 9"/>
          <p:cNvSpPr>
            <a:spLocks noChangeShapeType="1"/>
          </p:cNvSpPr>
          <p:nvPr/>
        </p:nvSpPr>
        <p:spPr bwMode="auto">
          <a:xfrm>
            <a:off x="2362200" y="3505200"/>
            <a:ext cx="5943600" cy="76200"/>
          </a:xfrm>
          <a:prstGeom prst="line">
            <a:avLst/>
          </a:prstGeom>
          <a:noFill/>
          <a:ln w="9525">
            <a:solidFill>
              <a:schemeClr val="tx1"/>
            </a:solidFill>
            <a:round/>
            <a:headEnd/>
            <a:tailEnd/>
          </a:ln>
        </p:spPr>
        <p:txBody>
          <a:bodyPr/>
          <a:lstStyle/>
          <a:p>
            <a:endParaRPr lang="en-US"/>
          </a:p>
        </p:txBody>
      </p:sp>
      <p:sp>
        <p:nvSpPr>
          <p:cNvPr id="8201" name="Line 10"/>
          <p:cNvSpPr>
            <a:spLocks noChangeShapeType="1"/>
          </p:cNvSpPr>
          <p:nvPr/>
        </p:nvSpPr>
        <p:spPr bwMode="auto">
          <a:xfrm>
            <a:off x="2362200" y="2514600"/>
            <a:ext cx="6019800" cy="0"/>
          </a:xfrm>
          <a:prstGeom prst="line">
            <a:avLst/>
          </a:prstGeom>
          <a:noFill/>
          <a:ln w="9525">
            <a:solidFill>
              <a:schemeClr val="tx1"/>
            </a:solidFill>
            <a:round/>
            <a:headEnd/>
            <a:tailEnd/>
          </a:ln>
        </p:spPr>
        <p:txBody>
          <a:bodyPr/>
          <a:lstStyle/>
          <a:p>
            <a:endParaRPr lang="en-US"/>
          </a:p>
        </p:txBody>
      </p:sp>
      <p:sp>
        <p:nvSpPr>
          <p:cNvPr id="8202" name="Line 11"/>
          <p:cNvSpPr>
            <a:spLocks noChangeShapeType="1"/>
          </p:cNvSpPr>
          <p:nvPr/>
        </p:nvSpPr>
        <p:spPr bwMode="auto">
          <a:xfrm>
            <a:off x="2362200" y="4724400"/>
            <a:ext cx="5943600" cy="0"/>
          </a:xfrm>
          <a:prstGeom prst="line">
            <a:avLst/>
          </a:prstGeom>
          <a:noFill/>
          <a:ln w="9525">
            <a:solidFill>
              <a:schemeClr val="tx1"/>
            </a:solidFill>
            <a:round/>
            <a:headEnd/>
            <a:tailEnd type="triangle" w="med" len="med"/>
          </a:ln>
        </p:spPr>
        <p:txBody>
          <a:bodyPr/>
          <a:lstStyle/>
          <a:p>
            <a:endParaRPr lang="en-US"/>
          </a:p>
        </p:txBody>
      </p:sp>
      <p:sp>
        <p:nvSpPr>
          <p:cNvPr id="8203" name="Rectangle 12"/>
          <p:cNvSpPr>
            <a:spLocks noChangeArrowheads="1"/>
          </p:cNvSpPr>
          <p:nvPr/>
        </p:nvSpPr>
        <p:spPr bwMode="auto">
          <a:xfrm>
            <a:off x="2514600" y="5791200"/>
            <a:ext cx="1143000" cy="228600"/>
          </a:xfrm>
          <a:prstGeom prst="rect">
            <a:avLst/>
          </a:prstGeom>
          <a:solidFill>
            <a:schemeClr val="accent1"/>
          </a:solidFill>
          <a:ln w="9525">
            <a:solidFill>
              <a:schemeClr val="tx1"/>
            </a:solidFill>
            <a:miter lim="800000"/>
            <a:headEnd/>
            <a:tailEnd/>
          </a:ln>
        </p:spPr>
        <p:txBody>
          <a:bodyPr wrap="none" anchor="ctr"/>
          <a:lstStyle/>
          <a:p>
            <a:r>
              <a:rPr lang="en-US"/>
              <a:t>VERY LOW</a:t>
            </a:r>
          </a:p>
        </p:txBody>
      </p:sp>
      <p:sp>
        <p:nvSpPr>
          <p:cNvPr id="8204" name="Rectangle 13"/>
          <p:cNvSpPr>
            <a:spLocks noChangeArrowheads="1"/>
          </p:cNvSpPr>
          <p:nvPr/>
        </p:nvSpPr>
        <p:spPr bwMode="auto">
          <a:xfrm>
            <a:off x="2590800" y="6324600"/>
            <a:ext cx="1143000" cy="228600"/>
          </a:xfrm>
          <a:prstGeom prst="rect">
            <a:avLst/>
          </a:prstGeom>
          <a:solidFill>
            <a:schemeClr val="accent1"/>
          </a:solidFill>
          <a:ln w="9525">
            <a:solidFill>
              <a:schemeClr val="tx1"/>
            </a:solidFill>
            <a:miter lim="800000"/>
            <a:headEnd/>
            <a:tailEnd/>
          </a:ln>
        </p:spPr>
        <p:txBody>
          <a:bodyPr wrap="none" anchor="ctr"/>
          <a:lstStyle/>
          <a:p>
            <a:r>
              <a:rPr lang="en-US"/>
              <a:t>VERY LOW</a:t>
            </a:r>
          </a:p>
        </p:txBody>
      </p:sp>
      <p:sp>
        <p:nvSpPr>
          <p:cNvPr id="8205" name="Rectangle 14"/>
          <p:cNvSpPr>
            <a:spLocks noChangeArrowheads="1"/>
          </p:cNvSpPr>
          <p:nvPr/>
        </p:nvSpPr>
        <p:spPr bwMode="auto">
          <a:xfrm rot="-5400000">
            <a:off x="1524000" y="4953000"/>
            <a:ext cx="1143000" cy="228600"/>
          </a:xfrm>
          <a:prstGeom prst="rect">
            <a:avLst/>
          </a:prstGeom>
          <a:solidFill>
            <a:schemeClr val="accent1"/>
          </a:solidFill>
          <a:ln w="9525">
            <a:solidFill>
              <a:schemeClr val="tx1"/>
            </a:solidFill>
            <a:miter lim="800000"/>
            <a:headEnd/>
            <a:tailEnd/>
          </a:ln>
        </p:spPr>
        <p:txBody>
          <a:bodyPr wrap="none" anchor="ctr"/>
          <a:lstStyle/>
          <a:p>
            <a:r>
              <a:rPr lang="en-US"/>
              <a:t>VERY LOW</a:t>
            </a:r>
          </a:p>
        </p:txBody>
      </p:sp>
      <p:sp>
        <p:nvSpPr>
          <p:cNvPr id="8206" name="Rectangle 15"/>
          <p:cNvSpPr>
            <a:spLocks noChangeArrowheads="1"/>
          </p:cNvSpPr>
          <p:nvPr/>
        </p:nvSpPr>
        <p:spPr bwMode="auto">
          <a:xfrm>
            <a:off x="7391400" y="6324600"/>
            <a:ext cx="1219200" cy="304800"/>
          </a:xfrm>
          <a:prstGeom prst="rect">
            <a:avLst/>
          </a:prstGeom>
          <a:solidFill>
            <a:schemeClr val="accent1"/>
          </a:solidFill>
          <a:ln w="9525">
            <a:solidFill>
              <a:schemeClr val="tx1"/>
            </a:solidFill>
            <a:miter lim="800000"/>
            <a:headEnd/>
            <a:tailEnd/>
          </a:ln>
        </p:spPr>
        <p:txBody>
          <a:bodyPr wrap="none" anchor="ctr"/>
          <a:lstStyle/>
          <a:p>
            <a:r>
              <a:rPr lang="en-US"/>
              <a:t>VERY HIGH</a:t>
            </a:r>
          </a:p>
        </p:txBody>
      </p:sp>
      <p:sp>
        <p:nvSpPr>
          <p:cNvPr id="8207" name="Rectangle 16"/>
          <p:cNvSpPr>
            <a:spLocks noChangeArrowheads="1"/>
          </p:cNvSpPr>
          <p:nvPr/>
        </p:nvSpPr>
        <p:spPr bwMode="auto">
          <a:xfrm>
            <a:off x="7162800" y="5791200"/>
            <a:ext cx="1219200" cy="304800"/>
          </a:xfrm>
          <a:prstGeom prst="rect">
            <a:avLst/>
          </a:prstGeom>
          <a:solidFill>
            <a:schemeClr val="accent1"/>
          </a:solidFill>
          <a:ln w="9525">
            <a:solidFill>
              <a:schemeClr val="tx1"/>
            </a:solidFill>
            <a:miter lim="800000"/>
            <a:headEnd/>
            <a:tailEnd/>
          </a:ln>
        </p:spPr>
        <p:txBody>
          <a:bodyPr wrap="none" anchor="ctr"/>
          <a:lstStyle/>
          <a:p>
            <a:r>
              <a:rPr lang="en-US"/>
              <a:t>VERY HIGH</a:t>
            </a:r>
          </a:p>
        </p:txBody>
      </p:sp>
      <p:sp>
        <p:nvSpPr>
          <p:cNvPr id="8208" name="Rectangle 17"/>
          <p:cNvSpPr>
            <a:spLocks noChangeArrowheads="1"/>
          </p:cNvSpPr>
          <p:nvPr/>
        </p:nvSpPr>
        <p:spPr bwMode="auto">
          <a:xfrm rot="-5400000">
            <a:off x="1447800" y="1676400"/>
            <a:ext cx="1219200" cy="304800"/>
          </a:xfrm>
          <a:prstGeom prst="rect">
            <a:avLst/>
          </a:prstGeom>
          <a:solidFill>
            <a:schemeClr val="accent1"/>
          </a:solidFill>
          <a:ln w="9525">
            <a:solidFill>
              <a:schemeClr val="tx1"/>
            </a:solidFill>
            <a:miter lim="800000"/>
            <a:headEnd/>
            <a:tailEnd/>
          </a:ln>
        </p:spPr>
        <p:txBody>
          <a:bodyPr wrap="none" anchor="ctr"/>
          <a:lstStyle/>
          <a:p>
            <a:r>
              <a:rPr lang="en-US"/>
              <a:t>VERY HIGH</a:t>
            </a:r>
          </a:p>
        </p:txBody>
      </p:sp>
      <p:sp>
        <p:nvSpPr>
          <p:cNvPr id="8209" name="Rectangle 18"/>
          <p:cNvSpPr>
            <a:spLocks noChangeArrowheads="1"/>
          </p:cNvSpPr>
          <p:nvPr/>
        </p:nvSpPr>
        <p:spPr bwMode="auto">
          <a:xfrm>
            <a:off x="4419600" y="5791200"/>
            <a:ext cx="2209800" cy="304800"/>
          </a:xfrm>
          <a:prstGeom prst="rect">
            <a:avLst/>
          </a:prstGeom>
          <a:solidFill>
            <a:schemeClr val="accent1"/>
          </a:solidFill>
          <a:ln w="9525">
            <a:solidFill>
              <a:schemeClr val="tx1"/>
            </a:solidFill>
            <a:miter lim="800000"/>
            <a:headEnd/>
            <a:tailEnd/>
          </a:ln>
        </p:spPr>
        <p:txBody>
          <a:bodyPr wrap="none" anchor="ctr"/>
          <a:lstStyle/>
          <a:p>
            <a:r>
              <a:rPr lang="en-US"/>
              <a:t>PRICE SENSITIVITY</a:t>
            </a:r>
          </a:p>
        </p:txBody>
      </p:sp>
      <p:sp>
        <p:nvSpPr>
          <p:cNvPr id="8210" name="Line 19"/>
          <p:cNvSpPr>
            <a:spLocks noChangeShapeType="1"/>
          </p:cNvSpPr>
          <p:nvPr/>
        </p:nvSpPr>
        <p:spPr bwMode="auto">
          <a:xfrm>
            <a:off x="6629400" y="6019800"/>
            <a:ext cx="533400" cy="0"/>
          </a:xfrm>
          <a:prstGeom prst="line">
            <a:avLst/>
          </a:prstGeom>
          <a:noFill/>
          <a:ln w="9525">
            <a:solidFill>
              <a:schemeClr val="tx1"/>
            </a:solidFill>
            <a:round/>
            <a:headEnd/>
            <a:tailEnd type="triangle" w="med" len="med"/>
          </a:ln>
        </p:spPr>
        <p:txBody>
          <a:bodyPr/>
          <a:lstStyle/>
          <a:p>
            <a:endParaRPr lang="en-US"/>
          </a:p>
        </p:txBody>
      </p:sp>
      <p:sp>
        <p:nvSpPr>
          <p:cNvPr id="8211" name="Line 20"/>
          <p:cNvSpPr>
            <a:spLocks noChangeShapeType="1"/>
          </p:cNvSpPr>
          <p:nvPr/>
        </p:nvSpPr>
        <p:spPr bwMode="auto">
          <a:xfrm flipH="1">
            <a:off x="3657600" y="5867400"/>
            <a:ext cx="685800" cy="0"/>
          </a:xfrm>
          <a:prstGeom prst="line">
            <a:avLst/>
          </a:prstGeom>
          <a:noFill/>
          <a:ln w="9525">
            <a:solidFill>
              <a:schemeClr val="tx1"/>
            </a:solidFill>
            <a:round/>
            <a:headEnd/>
            <a:tailEnd type="triangle" w="med" len="med"/>
          </a:ln>
        </p:spPr>
        <p:txBody>
          <a:bodyPr/>
          <a:lstStyle/>
          <a:p>
            <a:endParaRPr lang="en-US"/>
          </a:p>
        </p:txBody>
      </p:sp>
      <p:sp>
        <p:nvSpPr>
          <p:cNvPr id="8212" name="Rectangle 21"/>
          <p:cNvSpPr>
            <a:spLocks noChangeArrowheads="1"/>
          </p:cNvSpPr>
          <p:nvPr/>
        </p:nvSpPr>
        <p:spPr bwMode="auto">
          <a:xfrm>
            <a:off x="4572000" y="6324600"/>
            <a:ext cx="1676400" cy="304800"/>
          </a:xfrm>
          <a:prstGeom prst="rect">
            <a:avLst/>
          </a:prstGeom>
          <a:solidFill>
            <a:schemeClr val="accent1"/>
          </a:solidFill>
          <a:ln w="9525">
            <a:solidFill>
              <a:schemeClr val="tx1"/>
            </a:solidFill>
            <a:miter lim="800000"/>
            <a:headEnd/>
            <a:tailEnd/>
          </a:ln>
        </p:spPr>
        <p:txBody>
          <a:bodyPr wrap="none" anchor="ctr"/>
          <a:lstStyle/>
          <a:p>
            <a:r>
              <a:rPr lang="en-US"/>
              <a:t>PARCEL SIZE</a:t>
            </a:r>
          </a:p>
        </p:txBody>
      </p:sp>
      <p:sp>
        <p:nvSpPr>
          <p:cNvPr id="8213" name="Line 22"/>
          <p:cNvSpPr>
            <a:spLocks noChangeShapeType="1"/>
          </p:cNvSpPr>
          <p:nvPr/>
        </p:nvSpPr>
        <p:spPr bwMode="auto">
          <a:xfrm>
            <a:off x="6248400" y="6477000"/>
            <a:ext cx="1143000" cy="0"/>
          </a:xfrm>
          <a:prstGeom prst="line">
            <a:avLst/>
          </a:prstGeom>
          <a:noFill/>
          <a:ln w="9525">
            <a:solidFill>
              <a:schemeClr val="tx1"/>
            </a:solidFill>
            <a:round/>
            <a:headEnd/>
            <a:tailEnd type="triangle" w="med" len="med"/>
          </a:ln>
        </p:spPr>
        <p:txBody>
          <a:bodyPr/>
          <a:lstStyle/>
          <a:p>
            <a:endParaRPr lang="en-US"/>
          </a:p>
        </p:txBody>
      </p:sp>
      <p:sp>
        <p:nvSpPr>
          <p:cNvPr id="8214" name="Line 23"/>
          <p:cNvSpPr>
            <a:spLocks noChangeShapeType="1"/>
          </p:cNvSpPr>
          <p:nvPr/>
        </p:nvSpPr>
        <p:spPr bwMode="auto">
          <a:xfrm flipH="1">
            <a:off x="3733800" y="6324600"/>
            <a:ext cx="838200" cy="0"/>
          </a:xfrm>
          <a:prstGeom prst="line">
            <a:avLst/>
          </a:prstGeom>
          <a:noFill/>
          <a:ln w="9525">
            <a:solidFill>
              <a:schemeClr val="tx1"/>
            </a:solidFill>
            <a:round/>
            <a:headEnd/>
            <a:tailEnd type="triangle" w="med" len="med"/>
          </a:ln>
        </p:spPr>
        <p:txBody>
          <a:bodyPr/>
          <a:lstStyle/>
          <a:p>
            <a:endParaRPr lang="en-US"/>
          </a:p>
        </p:txBody>
      </p:sp>
      <p:sp>
        <p:nvSpPr>
          <p:cNvPr id="8215" name="Rectangle 24"/>
          <p:cNvSpPr>
            <a:spLocks noChangeArrowheads="1"/>
          </p:cNvSpPr>
          <p:nvPr/>
        </p:nvSpPr>
        <p:spPr bwMode="auto">
          <a:xfrm rot="-5400000">
            <a:off x="-152400" y="3276600"/>
            <a:ext cx="3429000" cy="381000"/>
          </a:xfrm>
          <a:prstGeom prst="rect">
            <a:avLst/>
          </a:prstGeom>
          <a:solidFill>
            <a:schemeClr val="accent1"/>
          </a:solidFill>
          <a:ln w="9525">
            <a:solidFill>
              <a:schemeClr val="tx1"/>
            </a:solidFill>
            <a:miter lim="800000"/>
            <a:headEnd/>
            <a:tailEnd/>
          </a:ln>
        </p:spPr>
        <p:txBody>
          <a:bodyPr wrap="none" anchor="ctr"/>
          <a:lstStyle/>
          <a:p>
            <a:r>
              <a:rPr lang="en-US"/>
              <a:t>INTRINSIC VALUE OF PARCEL </a:t>
            </a:r>
          </a:p>
        </p:txBody>
      </p:sp>
      <p:sp>
        <p:nvSpPr>
          <p:cNvPr id="8216" name="Line 25"/>
          <p:cNvSpPr>
            <a:spLocks noChangeShapeType="1"/>
          </p:cNvSpPr>
          <p:nvPr/>
        </p:nvSpPr>
        <p:spPr bwMode="auto">
          <a:xfrm flipV="1">
            <a:off x="1600200" y="1295400"/>
            <a:ext cx="0" cy="457200"/>
          </a:xfrm>
          <a:prstGeom prst="line">
            <a:avLst/>
          </a:prstGeom>
          <a:noFill/>
          <a:ln w="9525">
            <a:solidFill>
              <a:schemeClr val="tx1"/>
            </a:solidFill>
            <a:round/>
            <a:headEnd/>
            <a:tailEnd type="triangle" w="med" len="med"/>
          </a:ln>
        </p:spPr>
        <p:txBody>
          <a:bodyPr/>
          <a:lstStyle/>
          <a:p>
            <a:endParaRPr lang="en-US"/>
          </a:p>
        </p:txBody>
      </p:sp>
      <p:sp>
        <p:nvSpPr>
          <p:cNvPr id="8217" name="Line 26"/>
          <p:cNvSpPr>
            <a:spLocks noChangeShapeType="1"/>
          </p:cNvSpPr>
          <p:nvPr/>
        </p:nvSpPr>
        <p:spPr bwMode="auto">
          <a:xfrm>
            <a:off x="1524000" y="5181600"/>
            <a:ext cx="0" cy="457200"/>
          </a:xfrm>
          <a:prstGeom prst="line">
            <a:avLst/>
          </a:prstGeom>
          <a:noFill/>
          <a:ln w="9525">
            <a:solidFill>
              <a:schemeClr val="tx1"/>
            </a:solidFill>
            <a:round/>
            <a:headEnd/>
            <a:tailEnd type="triangle" w="med" len="med"/>
          </a:ln>
        </p:spPr>
        <p:txBody>
          <a:bodyPr/>
          <a:lstStyle/>
          <a:p>
            <a:endParaRPr lang="en-US"/>
          </a:p>
        </p:txBody>
      </p:sp>
      <p:sp>
        <p:nvSpPr>
          <p:cNvPr id="8218" name="Rectangle 27"/>
          <p:cNvSpPr>
            <a:spLocks noChangeArrowheads="1"/>
          </p:cNvSpPr>
          <p:nvPr/>
        </p:nvSpPr>
        <p:spPr bwMode="auto">
          <a:xfrm rot="-5400000">
            <a:off x="-304800" y="3276600"/>
            <a:ext cx="2667000" cy="381000"/>
          </a:xfrm>
          <a:prstGeom prst="rect">
            <a:avLst/>
          </a:prstGeom>
          <a:solidFill>
            <a:schemeClr val="accent1"/>
          </a:solidFill>
          <a:ln w="9525">
            <a:solidFill>
              <a:schemeClr val="tx1"/>
            </a:solidFill>
            <a:miter lim="800000"/>
            <a:headEnd/>
            <a:tailEnd/>
          </a:ln>
        </p:spPr>
        <p:txBody>
          <a:bodyPr wrap="none" anchor="ctr"/>
          <a:lstStyle/>
          <a:p>
            <a:r>
              <a:rPr lang="en-US"/>
              <a:t>TIME SENSITIVITY</a:t>
            </a:r>
          </a:p>
        </p:txBody>
      </p:sp>
      <p:sp>
        <p:nvSpPr>
          <p:cNvPr id="8219" name="Line 28"/>
          <p:cNvSpPr>
            <a:spLocks noChangeShapeType="1"/>
          </p:cNvSpPr>
          <p:nvPr/>
        </p:nvSpPr>
        <p:spPr bwMode="auto">
          <a:xfrm>
            <a:off x="914400" y="4800600"/>
            <a:ext cx="0" cy="762000"/>
          </a:xfrm>
          <a:prstGeom prst="line">
            <a:avLst/>
          </a:prstGeom>
          <a:noFill/>
          <a:ln w="9525">
            <a:solidFill>
              <a:schemeClr val="tx1"/>
            </a:solidFill>
            <a:round/>
            <a:headEnd/>
            <a:tailEnd type="triangle" w="med" len="med"/>
          </a:ln>
        </p:spPr>
        <p:txBody>
          <a:bodyPr/>
          <a:lstStyle/>
          <a:p>
            <a:endParaRPr lang="en-US"/>
          </a:p>
        </p:txBody>
      </p:sp>
      <p:sp>
        <p:nvSpPr>
          <p:cNvPr id="8220" name="Line 29"/>
          <p:cNvSpPr>
            <a:spLocks noChangeShapeType="1"/>
          </p:cNvSpPr>
          <p:nvPr/>
        </p:nvSpPr>
        <p:spPr bwMode="auto">
          <a:xfrm flipV="1">
            <a:off x="990600" y="1295400"/>
            <a:ext cx="0" cy="838200"/>
          </a:xfrm>
          <a:prstGeom prst="line">
            <a:avLst/>
          </a:prstGeom>
          <a:noFill/>
          <a:ln w="9525">
            <a:solidFill>
              <a:schemeClr val="tx1"/>
            </a:solidFill>
            <a:round/>
            <a:headEnd/>
            <a:tailEnd type="triangle" w="med" len="med"/>
          </a:ln>
        </p:spPr>
        <p:txBody>
          <a:bodyPr/>
          <a:lstStyle/>
          <a:p>
            <a:endParaRPr lang="en-US"/>
          </a:p>
        </p:txBody>
      </p:sp>
      <p:sp>
        <p:nvSpPr>
          <p:cNvPr id="8221" name="Rectangle 30"/>
          <p:cNvSpPr>
            <a:spLocks noChangeArrowheads="1"/>
          </p:cNvSpPr>
          <p:nvPr/>
        </p:nvSpPr>
        <p:spPr bwMode="auto">
          <a:xfrm rot="-5400000">
            <a:off x="-1028700" y="3238500"/>
            <a:ext cx="2743200" cy="381000"/>
          </a:xfrm>
          <a:prstGeom prst="rect">
            <a:avLst/>
          </a:prstGeom>
          <a:solidFill>
            <a:schemeClr val="accent1"/>
          </a:solidFill>
          <a:ln w="9525">
            <a:solidFill>
              <a:schemeClr val="tx1"/>
            </a:solidFill>
            <a:miter lim="800000"/>
            <a:headEnd/>
            <a:tailEnd/>
          </a:ln>
        </p:spPr>
        <p:txBody>
          <a:bodyPr wrap="none" anchor="ctr"/>
          <a:lstStyle/>
          <a:p>
            <a:r>
              <a:rPr lang="en-US"/>
              <a:t>HANDLING SENSITIVITY</a:t>
            </a:r>
          </a:p>
        </p:txBody>
      </p:sp>
      <p:sp>
        <p:nvSpPr>
          <p:cNvPr id="8222" name="Line 31"/>
          <p:cNvSpPr>
            <a:spLocks noChangeShapeType="1"/>
          </p:cNvSpPr>
          <p:nvPr/>
        </p:nvSpPr>
        <p:spPr bwMode="auto">
          <a:xfrm flipV="1">
            <a:off x="457200" y="1447800"/>
            <a:ext cx="0" cy="609600"/>
          </a:xfrm>
          <a:prstGeom prst="line">
            <a:avLst/>
          </a:prstGeom>
          <a:noFill/>
          <a:ln w="9525">
            <a:solidFill>
              <a:schemeClr val="tx1"/>
            </a:solidFill>
            <a:round/>
            <a:headEnd/>
            <a:tailEnd type="triangle" w="med" len="med"/>
          </a:ln>
        </p:spPr>
        <p:txBody>
          <a:bodyPr/>
          <a:lstStyle/>
          <a:p>
            <a:endParaRPr lang="en-US"/>
          </a:p>
        </p:txBody>
      </p:sp>
      <p:sp>
        <p:nvSpPr>
          <p:cNvPr id="8223" name="Line 32"/>
          <p:cNvSpPr>
            <a:spLocks noChangeShapeType="1"/>
          </p:cNvSpPr>
          <p:nvPr/>
        </p:nvSpPr>
        <p:spPr bwMode="auto">
          <a:xfrm>
            <a:off x="381000" y="4800600"/>
            <a:ext cx="0" cy="609600"/>
          </a:xfrm>
          <a:prstGeom prst="line">
            <a:avLst/>
          </a:prstGeom>
          <a:noFill/>
          <a:ln w="9525">
            <a:solidFill>
              <a:schemeClr val="tx1"/>
            </a:solidFill>
            <a:round/>
            <a:headEnd/>
            <a:tailEnd type="triangle" w="med" len="med"/>
          </a:ln>
        </p:spPr>
        <p:txBody>
          <a:bodyPr/>
          <a:lstStyle/>
          <a:p>
            <a:endParaRPr lang="en-US"/>
          </a:p>
        </p:txBody>
      </p:sp>
      <p:sp>
        <p:nvSpPr>
          <p:cNvPr id="8224" name="Oval 33"/>
          <p:cNvSpPr>
            <a:spLocks noChangeArrowheads="1"/>
          </p:cNvSpPr>
          <p:nvPr/>
        </p:nvSpPr>
        <p:spPr bwMode="auto">
          <a:xfrm>
            <a:off x="3124200" y="1371600"/>
            <a:ext cx="3048000" cy="990600"/>
          </a:xfrm>
          <a:prstGeom prst="ellipse">
            <a:avLst/>
          </a:prstGeom>
          <a:solidFill>
            <a:srgbClr val="FF6600">
              <a:alpha val="34901"/>
            </a:srgbClr>
          </a:solidFill>
          <a:ln w="9525">
            <a:solidFill>
              <a:srgbClr val="FF0000"/>
            </a:solidFill>
            <a:round/>
            <a:headEnd/>
            <a:tailEnd/>
          </a:ln>
        </p:spPr>
        <p:txBody>
          <a:bodyPr wrap="none" anchor="ctr"/>
          <a:lstStyle/>
          <a:p>
            <a:endParaRPr lang="en-US"/>
          </a:p>
        </p:txBody>
      </p:sp>
      <p:sp>
        <p:nvSpPr>
          <p:cNvPr id="8225" name="Rectangle 34"/>
          <p:cNvSpPr>
            <a:spLocks noChangeArrowheads="1"/>
          </p:cNvSpPr>
          <p:nvPr/>
        </p:nvSpPr>
        <p:spPr bwMode="auto">
          <a:xfrm>
            <a:off x="4724400" y="1676400"/>
            <a:ext cx="1403350" cy="366713"/>
          </a:xfrm>
          <a:prstGeom prst="rect">
            <a:avLst/>
          </a:prstGeom>
          <a:noFill/>
          <a:ln w="9525" algn="ctr">
            <a:noFill/>
            <a:miter lim="800000"/>
            <a:headEnd/>
            <a:tailEnd/>
          </a:ln>
        </p:spPr>
        <p:txBody>
          <a:bodyPr wrap="none">
            <a:spAutoFit/>
          </a:bodyPr>
          <a:lstStyle/>
          <a:p>
            <a:r>
              <a:rPr lang="en-US"/>
              <a:t>PROJECTS</a:t>
            </a:r>
          </a:p>
        </p:txBody>
      </p:sp>
      <p:sp>
        <p:nvSpPr>
          <p:cNvPr id="8226" name="Oval 35"/>
          <p:cNvSpPr>
            <a:spLocks noChangeArrowheads="1"/>
          </p:cNvSpPr>
          <p:nvPr/>
        </p:nvSpPr>
        <p:spPr bwMode="auto">
          <a:xfrm>
            <a:off x="2362200" y="1447800"/>
            <a:ext cx="1371600" cy="1066800"/>
          </a:xfrm>
          <a:prstGeom prst="ellipse">
            <a:avLst/>
          </a:prstGeom>
          <a:solidFill>
            <a:srgbClr val="00FF00">
              <a:alpha val="34901"/>
            </a:srgbClr>
          </a:solidFill>
          <a:ln w="9525" algn="ctr">
            <a:solidFill>
              <a:srgbClr val="008000"/>
            </a:solidFill>
            <a:round/>
            <a:headEnd/>
            <a:tailEnd/>
          </a:ln>
        </p:spPr>
        <p:txBody>
          <a:bodyPr wrap="none" anchor="ctr"/>
          <a:lstStyle/>
          <a:p>
            <a:r>
              <a:rPr lang="en-US"/>
              <a:t>DOCUMENTS</a:t>
            </a:r>
          </a:p>
        </p:txBody>
      </p:sp>
      <p:sp>
        <p:nvSpPr>
          <p:cNvPr id="8227" name="Oval 36"/>
          <p:cNvSpPr>
            <a:spLocks noChangeArrowheads="1"/>
          </p:cNvSpPr>
          <p:nvPr/>
        </p:nvSpPr>
        <p:spPr bwMode="auto">
          <a:xfrm>
            <a:off x="2362200" y="2667000"/>
            <a:ext cx="2057400" cy="762000"/>
          </a:xfrm>
          <a:prstGeom prst="ellipse">
            <a:avLst/>
          </a:prstGeom>
          <a:solidFill>
            <a:srgbClr val="FF6600">
              <a:alpha val="34901"/>
            </a:srgbClr>
          </a:solidFill>
          <a:ln w="9525" algn="ctr">
            <a:solidFill>
              <a:schemeClr val="tx1"/>
            </a:solidFill>
            <a:round/>
            <a:headEnd/>
            <a:tailEnd/>
          </a:ln>
        </p:spPr>
        <p:txBody>
          <a:bodyPr wrap="none" anchor="ctr"/>
          <a:lstStyle/>
          <a:p>
            <a:endParaRPr lang="en-US"/>
          </a:p>
        </p:txBody>
      </p:sp>
      <p:sp>
        <p:nvSpPr>
          <p:cNvPr id="8228" name="Rectangle 37"/>
          <p:cNvSpPr>
            <a:spLocks noChangeArrowheads="1"/>
          </p:cNvSpPr>
          <p:nvPr/>
        </p:nvSpPr>
        <p:spPr bwMode="auto">
          <a:xfrm>
            <a:off x="2438400" y="2895600"/>
            <a:ext cx="1250950" cy="366713"/>
          </a:xfrm>
          <a:prstGeom prst="rect">
            <a:avLst/>
          </a:prstGeom>
          <a:noFill/>
          <a:ln w="9525" algn="ctr">
            <a:noFill/>
            <a:miter lim="800000"/>
            <a:headEnd/>
            <a:tailEnd/>
          </a:ln>
        </p:spPr>
        <p:txBody>
          <a:bodyPr wrap="none">
            <a:spAutoFit/>
          </a:bodyPr>
          <a:lstStyle/>
          <a:p>
            <a:r>
              <a:rPr lang="en-US"/>
              <a:t>PARCELS</a:t>
            </a:r>
          </a:p>
        </p:txBody>
      </p:sp>
      <p:sp>
        <p:nvSpPr>
          <p:cNvPr id="8229" name="Oval 38"/>
          <p:cNvSpPr>
            <a:spLocks noChangeArrowheads="1"/>
          </p:cNvSpPr>
          <p:nvPr/>
        </p:nvSpPr>
        <p:spPr bwMode="auto">
          <a:xfrm>
            <a:off x="3810000" y="2590800"/>
            <a:ext cx="3048000" cy="838200"/>
          </a:xfrm>
          <a:prstGeom prst="ellipse">
            <a:avLst/>
          </a:prstGeom>
          <a:solidFill>
            <a:schemeClr val="hlink">
              <a:alpha val="34901"/>
            </a:schemeClr>
          </a:solidFill>
          <a:ln w="9525" algn="ctr">
            <a:solidFill>
              <a:srgbClr val="FF0000"/>
            </a:solidFill>
            <a:round/>
            <a:headEnd/>
            <a:tailEnd/>
          </a:ln>
        </p:spPr>
        <p:txBody>
          <a:bodyPr wrap="none" anchor="ctr"/>
          <a:lstStyle/>
          <a:p>
            <a:endParaRPr lang="en-US"/>
          </a:p>
        </p:txBody>
      </p:sp>
      <p:sp>
        <p:nvSpPr>
          <p:cNvPr id="8230" name="Rectangle 39"/>
          <p:cNvSpPr>
            <a:spLocks noChangeArrowheads="1"/>
          </p:cNvSpPr>
          <p:nvPr/>
        </p:nvSpPr>
        <p:spPr bwMode="auto">
          <a:xfrm>
            <a:off x="4800600" y="2819400"/>
            <a:ext cx="2051050" cy="366713"/>
          </a:xfrm>
          <a:prstGeom prst="rect">
            <a:avLst/>
          </a:prstGeom>
          <a:noFill/>
          <a:ln w="9525" algn="ctr">
            <a:noFill/>
            <a:miter lim="800000"/>
            <a:headEnd/>
            <a:tailEnd/>
          </a:ln>
        </p:spPr>
        <p:txBody>
          <a:bodyPr wrap="none">
            <a:spAutoFit/>
          </a:bodyPr>
          <a:lstStyle/>
          <a:p>
            <a:r>
              <a:rPr lang="en-US"/>
              <a:t>CONTAINERIZED</a:t>
            </a:r>
          </a:p>
        </p:txBody>
      </p:sp>
      <p:sp>
        <p:nvSpPr>
          <p:cNvPr id="8231" name="Oval 40"/>
          <p:cNvSpPr>
            <a:spLocks noChangeArrowheads="1"/>
          </p:cNvSpPr>
          <p:nvPr/>
        </p:nvSpPr>
        <p:spPr bwMode="auto">
          <a:xfrm>
            <a:off x="3810000" y="1447800"/>
            <a:ext cx="914400" cy="2057400"/>
          </a:xfrm>
          <a:prstGeom prst="ellipse">
            <a:avLst/>
          </a:prstGeom>
          <a:solidFill>
            <a:srgbClr val="FF6600">
              <a:alpha val="50980"/>
            </a:srgbClr>
          </a:solidFill>
          <a:ln w="9525" algn="ctr">
            <a:solidFill>
              <a:schemeClr val="tx1"/>
            </a:solidFill>
            <a:round/>
            <a:headEnd/>
            <a:tailEnd/>
          </a:ln>
        </p:spPr>
        <p:txBody>
          <a:bodyPr wrap="none" anchor="ctr"/>
          <a:lstStyle/>
          <a:p>
            <a:r>
              <a:rPr lang="en-US"/>
              <a:t>SMALLS</a:t>
            </a:r>
          </a:p>
        </p:txBody>
      </p:sp>
      <p:sp>
        <p:nvSpPr>
          <p:cNvPr id="8232" name="Oval 41"/>
          <p:cNvSpPr>
            <a:spLocks noChangeArrowheads="1"/>
          </p:cNvSpPr>
          <p:nvPr/>
        </p:nvSpPr>
        <p:spPr bwMode="auto">
          <a:xfrm>
            <a:off x="3810000" y="3581400"/>
            <a:ext cx="3200400" cy="1066800"/>
          </a:xfrm>
          <a:prstGeom prst="ellipse">
            <a:avLst/>
          </a:prstGeom>
          <a:solidFill>
            <a:srgbClr val="FF6600">
              <a:alpha val="34901"/>
            </a:srgbClr>
          </a:solidFill>
          <a:ln w="9525" algn="ctr">
            <a:solidFill>
              <a:schemeClr val="tx1"/>
            </a:solidFill>
            <a:round/>
            <a:headEnd/>
            <a:tailEnd/>
          </a:ln>
        </p:spPr>
        <p:txBody>
          <a:bodyPr wrap="none" anchor="ctr"/>
          <a:lstStyle/>
          <a:p>
            <a:r>
              <a:rPr lang="en-US"/>
              <a:t>NON BULK</a:t>
            </a:r>
          </a:p>
        </p:txBody>
      </p:sp>
      <p:sp>
        <p:nvSpPr>
          <p:cNvPr id="8233" name="Oval 42"/>
          <p:cNvSpPr>
            <a:spLocks noChangeArrowheads="1"/>
          </p:cNvSpPr>
          <p:nvPr/>
        </p:nvSpPr>
        <p:spPr bwMode="auto">
          <a:xfrm>
            <a:off x="7010400" y="3657600"/>
            <a:ext cx="1371600" cy="1981200"/>
          </a:xfrm>
          <a:prstGeom prst="ellipse">
            <a:avLst/>
          </a:prstGeom>
          <a:solidFill>
            <a:srgbClr val="FF6600">
              <a:alpha val="34901"/>
            </a:srgbClr>
          </a:solidFill>
          <a:ln w="9525" algn="ctr">
            <a:solidFill>
              <a:schemeClr val="tx1"/>
            </a:solidFill>
            <a:round/>
            <a:headEnd/>
            <a:tailEnd/>
          </a:ln>
        </p:spPr>
        <p:txBody>
          <a:bodyPr wrap="none" anchor="ctr"/>
          <a:lstStyle/>
          <a:p>
            <a:r>
              <a:rPr lang="en-US"/>
              <a:t>BULK</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a:stretch>
            <a:fillRect/>
          </a:stretch>
        </p:blipFill>
        <p:spPr bwMode="auto">
          <a:xfrm>
            <a:off x="1" y="228600"/>
            <a:ext cx="8915400" cy="6629399"/>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28600" y="228600"/>
            <a:ext cx="8686800" cy="66294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3CD713D6-C321-4C97-808B-9CB1ADE3C0C7}" type="datetime1">
              <a:rPr lang="en-US"/>
              <a:pPr/>
              <a:t>9/19/2014</a:t>
            </a:fld>
            <a:endParaRPr lang="en-US"/>
          </a:p>
        </p:txBody>
      </p:sp>
      <p:sp>
        <p:nvSpPr>
          <p:cNvPr id="6" name="Slide Number Placeholder 3"/>
          <p:cNvSpPr>
            <a:spLocks noGrp="1"/>
          </p:cNvSpPr>
          <p:nvPr>
            <p:ph type="sldNum" sz="quarter" idx="12"/>
          </p:nvPr>
        </p:nvSpPr>
        <p:spPr/>
        <p:txBody>
          <a:bodyPr/>
          <a:lstStyle/>
          <a:p>
            <a:fld id="{99F77842-0F92-4FCE-B5AE-8072F422D2B1}" type="slidenum">
              <a:rPr lang="en-US"/>
              <a:pPr/>
              <a:t>26</a:t>
            </a:fld>
            <a:endParaRPr lang="en-US"/>
          </a:p>
        </p:txBody>
      </p:sp>
      <p:pic>
        <p:nvPicPr>
          <p:cNvPr id="2051" name="Picture 3" descr="evolutionlogistics"/>
          <p:cNvPicPr>
            <a:picLocks noChangeAspect="1" noChangeArrowheads="1"/>
          </p:cNvPicPr>
          <p:nvPr/>
        </p:nvPicPr>
        <p:blipFill>
          <a:blip r:embed="rId2" cstate="print"/>
          <a:srcRect/>
          <a:stretch>
            <a:fillRect/>
          </a:stretch>
        </p:blipFill>
        <p:spPr bwMode="auto">
          <a:xfrm>
            <a:off x="1295400" y="1066800"/>
            <a:ext cx="7848600" cy="5791200"/>
          </a:xfrm>
          <a:prstGeom prst="rect">
            <a:avLst/>
          </a:prstGeom>
          <a:noFill/>
        </p:spPr>
      </p:pic>
      <p:sp>
        <p:nvSpPr>
          <p:cNvPr id="2052" name="Text Box 4"/>
          <p:cNvSpPr txBox="1">
            <a:spLocks noChangeArrowheads="1"/>
          </p:cNvSpPr>
          <p:nvPr/>
        </p:nvSpPr>
        <p:spPr bwMode="auto">
          <a:xfrm>
            <a:off x="1752600" y="381000"/>
            <a:ext cx="6096000"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Evolution of logistics integration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181E59AF-55C8-43CB-9947-73A7E21E1528}" type="datetime1">
              <a:rPr lang="en-US"/>
              <a:pPr/>
              <a:t>9/19/2014</a:t>
            </a:fld>
            <a:endParaRPr lang="en-US"/>
          </a:p>
        </p:txBody>
      </p:sp>
      <p:sp>
        <p:nvSpPr>
          <p:cNvPr id="5" name="Slide Number Placeholder 3"/>
          <p:cNvSpPr>
            <a:spLocks noGrp="1"/>
          </p:cNvSpPr>
          <p:nvPr>
            <p:ph type="sldNum" sz="quarter" idx="12"/>
          </p:nvPr>
        </p:nvSpPr>
        <p:spPr/>
        <p:txBody>
          <a:bodyPr/>
          <a:lstStyle/>
          <a:p>
            <a:fld id="{193938E4-5281-477E-9BD6-BE1B1BE68419}" type="slidenum">
              <a:rPr lang="en-US"/>
              <a:pPr/>
              <a:t>27</a:t>
            </a:fld>
            <a:endParaRPr lang="en-US"/>
          </a:p>
        </p:txBody>
      </p:sp>
      <p:pic>
        <p:nvPicPr>
          <p:cNvPr id="6146" name="Picture 2"/>
          <p:cNvPicPr>
            <a:picLocks noChangeAspect="1" noChangeArrowheads="1"/>
          </p:cNvPicPr>
          <p:nvPr/>
        </p:nvPicPr>
        <p:blipFill>
          <a:blip r:embed="rId2" cstate="print"/>
          <a:srcRect/>
          <a:stretch>
            <a:fillRect/>
          </a:stretch>
        </p:blipFill>
        <p:spPr bwMode="auto">
          <a:xfrm>
            <a:off x="1295400" y="34925"/>
            <a:ext cx="7848600" cy="6786563"/>
          </a:xfrm>
          <a:prstGeom prst="rect">
            <a:avLst/>
          </a:prstGeom>
          <a:noFill/>
          <a:ln w="12700" cap="sq">
            <a:noFill/>
            <a:miter lim="800000"/>
            <a:headEnd type="none" w="sm" len="sm"/>
            <a:tailEnd type="none" w="sm" len="sm"/>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Multimodal transport in India</a:t>
            </a:r>
            <a:endParaRPr lang="en-US" dirty="0"/>
          </a:p>
        </p:txBody>
      </p:sp>
      <p:sp>
        <p:nvSpPr>
          <p:cNvPr id="3" name="Content Placeholder 2"/>
          <p:cNvSpPr>
            <a:spLocks noGrp="1"/>
          </p:cNvSpPr>
          <p:nvPr>
            <p:ph idx="1"/>
          </p:nvPr>
        </p:nvSpPr>
        <p:spPr/>
        <p:txBody>
          <a:bodyPr>
            <a:normAutofit lnSpcReduction="10000"/>
          </a:bodyPr>
          <a:lstStyle/>
          <a:p>
            <a:r>
              <a:rPr lang="en-US" dirty="0" smtClean="0"/>
              <a:t>Was always there—not recognized</a:t>
            </a:r>
          </a:p>
          <a:p>
            <a:r>
              <a:rPr lang="en-US" dirty="0" smtClean="0"/>
              <a:t>Lack of integrated services offering</a:t>
            </a:r>
          </a:p>
          <a:p>
            <a:r>
              <a:rPr lang="en-US" dirty="0" smtClean="0"/>
              <a:t>Two drivers</a:t>
            </a:r>
          </a:p>
          <a:p>
            <a:pPr lvl="1"/>
            <a:r>
              <a:rPr lang="en-US" dirty="0" smtClean="0"/>
              <a:t>Containerization</a:t>
            </a:r>
          </a:p>
          <a:p>
            <a:pPr lvl="1"/>
            <a:r>
              <a:rPr lang="en-US" dirty="0" smtClean="0"/>
              <a:t>Globalization</a:t>
            </a:r>
          </a:p>
          <a:p>
            <a:r>
              <a:rPr lang="en-US" dirty="0" smtClean="0"/>
              <a:t>Indian railways </a:t>
            </a:r>
          </a:p>
          <a:p>
            <a:pPr lvl="1"/>
            <a:r>
              <a:rPr lang="en-US" dirty="0" smtClean="0"/>
              <a:t>Pioneered containerization in India</a:t>
            </a:r>
          </a:p>
          <a:p>
            <a:pPr lvl="2"/>
            <a:r>
              <a:rPr lang="en-US" dirty="0" smtClean="0"/>
              <a:t>Domestic-1979</a:t>
            </a:r>
          </a:p>
          <a:p>
            <a:pPr lvl="2"/>
            <a:r>
              <a:rPr lang="en-US" dirty="0" smtClean="0"/>
              <a:t>international</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 modal transport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Multi modal transport act—1991</a:t>
            </a:r>
          </a:p>
          <a:p>
            <a:r>
              <a:rPr lang="en-US" dirty="0" smtClean="0"/>
              <a:t>Liberalization of institutions</a:t>
            </a:r>
          </a:p>
          <a:p>
            <a:pPr lvl="1"/>
            <a:r>
              <a:rPr lang="en-US" dirty="0" smtClean="0"/>
              <a:t>Customs</a:t>
            </a:r>
          </a:p>
          <a:p>
            <a:pPr lvl="1"/>
            <a:r>
              <a:rPr lang="en-US" dirty="0" smtClean="0"/>
              <a:t>Commerce </a:t>
            </a:r>
          </a:p>
          <a:p>
            <a:pPr lvl="1"/>
            <a:r>
              <a:rPr lang="en-US" dirty="0" smtClean="0"/>
              <a:t>Transport</a:t>
            </a:r>
          </a:p>
          <a:p>
            <a:pPr lvl="1"/>
            <a:r>
              <a:rPr lang="en-US" dirty="0" smtClean="0"/>
              <a:t>Ports</a:t>
            </a:r>
          </a:p>
          <a:p>
            <a:r>
              <a:rPr lang="en-US" dirty="0" smtClean="0"/>
              <a:t>Spread of multimodal transport </a:t>
            </a:r>
          </a:p>
          <a:p>
            <a:pPr lvl="1"/>
            <a:r>
              <a:rPr lang="en-US" dirty="0" smtClean="0"/>
              <a:t>Acceptance of philosophy</a:t>
            </a:r>
          </a:p>
          <a:p>
            <a:pPr lvl="1"/>
            <a:r>
              <a:rPr lang="en-US" dirty="0" smtClean="0"/>
              <a:t>Spread of infrastructure</a:t>
            </a:r>
          </a:p>
          <a:p>
            <a:pPr lvl="1"/>
            <a:r>
              <a:rPr lang="en-US" dirty="0" smtClean="0"/>
              <a:t>Spread of handling systems</a:t>
            </a:r>
          </a:p>
          <a:p>
            <a:pPr lvl="1"/>
            <a:r>
              <a:rPr lang="en-US" dirty="0" smtClean="0"/>
              <a:t>Harmonization of procedures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messages</a:t>
            </a:r>
            <a:endParaRPr lang="en-US" dirty="0"/>
          </a:p>
        </p:txBody>
      </p:sp>
      <p:sp>
        <p:nvSpPr>
          <p:cNvPr id="3" name="Content Placeholder 2"/>
          <p:cNvSpPr>
            <a:spLocks noGrp="1"/>
          </p:cNvSpPr>
          <p:nvPr>
            <p:ph idx="1"/>
          </p:nvPr>
        </p:nvSpPr>
        <p:spPr/>
        <p:txBody>
          <a:bodyPr/>
          <a:lstStyle/>
          <a:p>
            <a:r>
              <a:rPr lang="en-US" dirty="0" smtClean="0"/>
              <a:t>Transport system in India has</a:t>
            </a:r>
          </a:p>
          <a:p>
            <a:pPr lvl="1"/>
            <a:r>
              <a:rPr lang="en-US" dirty="0" smtClean="0"/>
              <a:t>Enlarged, expanded in scope and scale</a:t>
            </a:r>
          </a:p>
          <a:p>
            <a:pPr lvl="1"/>
            <a:r>
              <a:rPr lang="en-US" dirty="0" smtClean="0"/>
              <a:t>Has evolved in technology</a:t>
            </a:r>
          </a:p>
          <a:p>
            <a:pPr lvl="1"/>
            <a:r>
              <a:rPr lang="en-US" dirty="0" smtClean="0"/>
              <a:t>Is coming to age in line with developed countries</a:t>
            </a:r>
          </a:p>
          <a:p>
            <a:r>
              <a:rPr lang="en-US" dirty="0" smtClean="0"/>
              <a:t>Has become truly multimodal</a:t>
            </a:r>
          </a:p>
          <a:p>
            <a:pPr lvl="1"/>
            <a:r>
              <a:rPr lang="en-US" dirty="0" smtClean="0"/>
              <a:t>Increasing  penetration of containerization</a:t>
            </a:r>
          </a:p>
          <a:p>
            <a:pPr lvl="1"/>
            <a:r>
              <a:rPr lang="en-US" dirty="0" smtClean="0"/>
              <a:t>Developing capacities</a:t>
            </a:r>
          </a:p>
          <a:p>
            <a:pPr lvl="1"/>
            <a:r>
              <a:rPr lang="en-US" dirty="0" smtClean="0"/>
              <a:t>Increasing economic global integration</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Containerization—KPMG analysis in </a:t>
            </a:r>
            <a:r>
              <a:rPr lang="en-US" dirty="0" err="1" smtClean="0"/>
              <a:t>india</a:t>
            </a:r>
            <a:endParaRPr lang="en-US" dirty="0"/>
          </a:p>
        </p:txBody>
      </p:sp>
      <p:sp>
        <p:nvSpPr>
          <p:cNvPr id="5" name="Text Placeholder 4"/>
          <p:cNvSpPr>
            <a:spLocks noGrp="1"/>
          </p:cNvSpPr>
          <p:nvPr>
            <p:ph type="body" idx="1"/>
          </p:nvPr>
        </p:nvSpPr>
        <p:spPr/>
        <p:txBody>
          <a:bodyPr/>
          <a:lstStyle/>
          <a:p>
            <a:r>
              <a:rPr lang="en-US" dirty="0" smtClean="0"/>
              <a:t>Key feature</a:t>
            </a:r>
            <a:endParaRPr lang="en-US" dirty="0"/>
          </a:p>
        </p:txBody>
      </p:sp>
      <p:sp>
        <p:nvSpPr>
          <p:cNvPr id="3" name="Content Placeholder 2"/>
          <p:cNvSpPr>
            <a:spLocks noGrp="1"/>
          </p:cNvSpPr>
          <p:nvPr>
            <p:ph sz="half" idx="2"/>
          </p:nvPr>
        </p:nvSpPr>
        <p:spPr/>
        <p:txBody>
          <a:bodyPr>
            <a:normAutofit fontScale="77500" lnSpcReduction="20000"/>
          </a:bodyPr>
          <a:lstStyle/>
          <a:p>
            <a:r>
              <a:rPr lang="en-US" dirty="0" smtClean="0"/>
              <a:t>The EXIM container market in India has grown at a CAGR of 12 percent in the past five years, as compared to the 8–10 percent growth that other commodities such as POL, Iron ore and coal experienced during the same period. Growth in the container market is expected to continue in the medium term as a result of rising containerization levels and growth in trade. At 51 percent, the containerization level in India continue to fall short of that in developed countries, which have achieved significant levels of 70–80 percent</a:t>
            </a:r>
            <a:endParaRPr lang="en-US" dirty="0"/>
          </a:p>
        </p:txBody>
      </p:sp>
      <p:sp>
        <p:nvSpPr>
          <p:cNvPr id="6" name="Text Placeholder 5"/>
          <p:cNvSpPr>
            <a:spLocks noGrp="1"/>
          </p:cNvSpPr>
          <p:nvPr>
            <p:ph type="body" sz="quarter" idx="3"/>
          </p:nvPr>
        </p:nvSpPr>
        <p:spPr/>
        <p:txBody>
          <a:bodyPr/>
          <a:lstStyle/>
          <a:p>
            <a:r>
              <a:rPr lang="en-US" dirty="0" smtClean="0"/>
              <a:t>Drivers of containerization</a:t>
            </a:r>
          </a:p>
          <a:p>
            <a:endParaRPr lang="en-US" dirty="0"/>
          </a:p>
        </p:txBody>
      </p:sp>
      <p:sp>
        <p:nvSpPr>
          <p:cNvPr id="4" name="Content Placeholder 3"/>
          <p:cNvSpPr>
            <a:spLocks noGrp="1"/>
          </p:cNvSpPr>
          <p:nvPr>
            <p:ph sz="quarter" idx="4"/>
          </p:nvPr>
        </p:nvSpPr>
        <p:spPr/>
        <p:txBody>
          <a:bodyPr>
            <a:normAutofit/>
          </a:bodyPr>
          <a:lstStyle/>
          <a:p>
            <a:r>
              <a:rPr lang="en-US" dirty="0" smtClean="0"/>
              <a:t>Increasing containerization of break bulk cargo</a:t>
            </a:r>
          </a:p>
          <a:p>
            <a:r>
              <a:rPr lang="en-US" dirty="0" smtClean="0"/>
              <a:t>Growth of industries with containerisable cargo</a:t>
            </a:r>
          </a:p>
          <a:p>
            <a:r>
              <a:rPr lang="en-US" dirty="0" smtClean="0"/>
              <a:t>Capacity creation –MLO terminals, logistics parks, DFC and industrial corridors</a:t>
            </a:r>
          </a:p>
          <a:p>
            <a:r>
              <a:rPr lang="en-US" dirty="0" smtClean="0"/>
              <a:t>Thrust on developing container terminals</a:t>
            </a:r>
          </a:p>
          <a:p>
            <a:pPr lvl="1"/>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Containerization and handling</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04800" y="1219200"/>
            <a:ext cx="8839200" cy="54102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on date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Container penetration</a:t>
            </a:r>
          </a:p>
          <a:p>
            <a:pPr lvl="1"/>
            <a:r>
              <a:rPr lang="en-US" dirty="0" smtClean="0"/>
              <a:t>Overall 40-50%</a:t>
            </a:r>
          </a:p>
          <a:p>
            <a:pPr lvl="1"/>
            <a:r>
              <a:rPr lang="en-US" dirty="0" smtClean="0"/>
              <a:t>Likely 60-70% by 2030</a:t>
            </a:r>
          </a:p>
          <a:p>
            <a:pPr lvl="1"/>
            <a:r>
              <a:rPr lang="en-US" dirty="0" smtClean="0"/>
              <a:t>Regional imbalances</a:t>
            </a:r>
          </a:p>
          <a:p>
            <a:pPr lvl="2"/>
            <a:r>
              <a:rPr lang="en-US" dirty="0" smtClean="0"/>
              <a:t>West and south reached 70%</a:t>
            </a:r>
          </a:p>
          <a:p>
            <a:pPr lvl="2"/>
            <a:r>
              <a:rPr lang="en-US" dirty="0" smtClean="0"/>
              <a:t>East –only 10-15%</a:t>
            </a:r>
          </a:p>
          <a:p>
            <a:pPr lvl="2"/>
            <a:r>
              <a:rPr lang="en-US" dirty="0" smtClean="0"/>
              <a:t>Now progress shifted to deficient areas</a:t>
            </a:r>
          </a:p>
          <a:p>
            <a:pPr lvl="1"/>
            <a:r>
              <a:rPr lang="en-US" dirty="0" smtClean="0"/>
              <a:t>Increasing infrastructure</a:t>
            </a:r>
          </a:p>
          <a:p>
            <a:pPr lvl="2"/>
            <a:r>
              <a:rPr lang="en-US" dirty="0" smtClean="0"/>
              <a:t>Ports</a:t>
            </a:r>
          </a:p>
          <a:p>
            <a:pPr lvl="2"/>
            <a:r>
              <a:rPr lang="en-US" dirty="0" smtClean="0"/>
              <a:t>MMLPs</a:t>
            </a:r>
          </a:p>
          <a:p>
            <a:pPr lvl="2"/>
            <a:r>
              <a:rPr lang="en-US" smtClean="0"/>
              <a:t>Logistics corporation</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Title 5"/>
          <p:cNvSpPr>
            <a:spLocks noGrp="1"/>
          </p:cNvSpPr>
          <p:nvPr>
            <p:ph type="title"/>
          </p:nvPr>
        </p:nvSpPr>
        <p:spPr/>
        <p:txBody>
          <a:bodyPr/>
          <a:lstStyle/>
          <a:p>
            <a:r>
              <a:rPr lang="en-US" dirty="0" smtClean="0"/>
              <a:t>WHY RAILWAYS</a:t>
            </a:r>
            <a:endParaRPr lang="en-US" dirty="0"/>
          </a:p>
        </p:txBody>
      </p:sp>
      <p:sp>
        <p:nvSpPr>
          <p:cNvPr id="7" name="Content Placeholder 6"/>
          <p:cNvSpPr>
            <a:spLocks noGrp="1"/>
          </p:cNvSpPr>
          <p:nvPr>
            <p:ph sz="half" idx="1"/>
          </p:nvPr>
        </p:nvSpPr>
        <p:spPr/>
        <p:txBody>
          <a:bodyPr>
            <a:normAutofit fontScale="85000" lnSpcReduction="10000"/>
          </a:bodyPr>
          <a:lstStyle/>
          <a:p>
            <a:r>
              <a:rPr lang="en-US" sz="3800" dirty="0" smtClean="0"/>
              <a:t>USP’S</a:t>
            </a:r>
          </a:p>
          <a:p>
            <a:pPr lvl="1"/>
            <a:r>
              <a:rPr lang="en-US" sz="2800" dirty="0" smtClean="0"/>
              <a:t>VERY HIGH DEGREE OF SAFETY</a:t>
            </a:r>
          </a:p>
          <a:p>
            <a:pPr lvl="1"/>
            <a:r>
              <a:rPr lang="en-US" sz="2800" dirty="0" smtClean="0"/>
              <a:t>GOOD SPEEDS POSSIBLE</a:t>
            </a:r>
          </a:p>
          <a:p>
            <a:pPr lvl="1"/>
            <a:r>
              <a:rPr lang="en-US" sz="2800" dirty="0" smtClean="0"/>
              <a:t>CAN MANAGE SCALE AND SCOPE AT THE SAME TIME</a:t>
            </a:r>
          </a:p>
          <a:p>
            <a:pPr lvl="1"/>
            <a:r>
              <a:rPr lang="en-US" sz="2800" dirty="0" smtClean="0"/>
              <a:t>CAN BE COST EFFECTIVE</a:t>
            </a:r>
          </a:p>
          <a:p>
            <a:pPr lvl="1"/>
            <a:r>
              <a:rPr lang="en-US" sz="2800" dirty="0" smtClean="0"/>
              <a:t>IS HIGHLY ENVIRONMENTALLY FRIENDLY</a:t>
            </a:r>
            <a:endParaRPr lang="en-US" sz="2800" dirty="0"/>
          </a:p>
        </p:txBody>
      </p:sp>
      <p:sp>
        <p:nvSpPr>
          <p:cNvPr id="8" name="Content Placeholder 7"/>
          <p:cNvSpPr>
            <a:spLocks noGrp="1"/>
          </p:cNvSpPr>
          <p:nvPr>
            <p:ph sz="half" idx="2"/>
          </p:nvPr>
        </p:nvSpPr>
        <p:spPr/>
        <p:txBody>
          <a:bodyPr>
            <a:normAutofit fontScale="85000" lnSpcReduction="10000"/>
          </a:bodyPr>
          <a:lstStyle/>
          <a:p>
            <a:r>
              <a:rPr lang="en-US" dirty="0" smtClean="0"/>
              <a:t>DEMAND FOR RAILTRAVEL </a:t>
            </a:r>
          </a:p>
          <a:p>
            <a:pPr lvl="1"/>
            <a:r>
              <a:rPr lang="en-US" dirty="0" smtClean="0"/>
              <a:t>AREA </a:t>
            </a:r>
          </a:p>
          <a:p>
            <a:pPr lvl="1"/>
            <a:r>
              <a:rPr lang="en-US" dirty="0" smtClean="0"/>
              <a:t>ECONOMIC ACTIVTY</a:t>
            </a:r>
          </a:p>
          <a:p>
            <a:pPr lvl="1"/>
            <a:r>
              <a:rPr lang="en-US" dirty="0" smtClean="0"/>
              <a:t>POPULATION</a:t>
            </a:r>
          </a:p>
          <a:p>
            <a:r>
              <a:rPr lang="en-US" dirty="0" smtClean="0"/>
              <a:t>IN INDIA INDIAN RAILWAYS HAVE BENEFIT OF  ALL THREE FACTORS</a:t>
            </a:r>
          </a:p>
          <a:p>
            <a:r>
              <a:rPr lang="en-US" dirty="0" smtClean="0"/>
              <a:t>DEMAND IS NOT A CONSTRAINT</a:t>
            </a:r>
          </a:p>
          <a:p>
            <a:r>
              <a:rPr lang="en-US" dirty="0" smtClean="0"/>
              <a:t>MULTIMODALISM ANSWER TO TRANSPORT AND LOGISTICS EFFICIENCY</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Indicators of growing economy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Study by KPMG indicates(2013)</a:t>
            </a:r>
          </a:p>
          <a:p>
            <a:pPr lvl="1"/>
            <a:r>
              <a:rPr lang="en-US" dirty="0" smtClean="0"/>
              <a:t>1.8 trillion to 3.6 by 2020—economy</a:t>
            </a:r>
          </a:p>
          <a:p>
            <a:pPr lvl="1"/>
            <a:r>
              <a:rPr lang="en-US" dirty="0" smtClean="0"/>
              <a:t>Crude steel production –four times by 2030</a:t>
            </a:r>
          </a:p>
          <a:p>
            <a:pPr lvl="1"/>
            <a:r>
              <a:rPr lang="en-US" dirty="0" smtClean="0"/>
              <a:t>Demand for cement to double-2030</a:t>
            </a:r>
          </a:p>
          <a:p>
            <a:pPr lvl="1"/>
            <a:r>
              <a:rPr lang="en-US" dirty="0" smtClean="0"/>
              <a:t>Textiles industry -78 billion to 220 billion-2020</a:t>
            </a:r>
          </a:p>
          <a:p>
            <a:pPr lvl="1"/>
            <a:r>
              <a:rPr lang="en-US" dirty="0" smtClean="0"/>
              <a:t>Agriculture -300 million MT –2030</a:t>
            </a:r>
          </a:p>
          <a:p>
            <a:pPr lvl="1"/>
            <a:r>
              <a:rPr lang="en-US" dirty="0" smtClean="0"/>
              <a:t>Coal consumption =1100MMT -2020-35% imports</a:t>
            </a:r>
          </a:p>
          <a:p>
            <a:pPr lvl="1"/>
            <a:r>
              <a:rPr lang="en-US" dirty="0" smtClean="0"/>
              <a:t>EXIM cargo-890 MMT to 2800 MMT</a:t>
            </a:r>
          </a:p>
          <a:p>
            <a:pPr lvl="1"/>
            <a:r>
              <a:rPr lang="en-US" dirty="0" smtClean="0"/>
              <a:t>Middle class 160 million to 640 million—need finished goods—urban centers of consumption</a:t>
            </a:r>
          </a:p>
          <a:p>
            <a:r>
              <a:rPr lang="en-US" dirty="0" smtClean="0"/>
              <a:t>All in all a growing manufacturing and service economy</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Megatrends to affect economy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Changing demographics</a:t>
            </a:r>
          </a:p>
          <a:p>
            <a:pPr lvl="1"/>
            <a:r>
              <a:rPr lang="en-US" dirty="0" smtClean="0"/>
              <a:t>Urbanization</a:t>
            </a:r>
          </a:p>
          <a:p>
            <a:pPr lvl="1"/>
            <a:r>
              <a:rPr lang="en-US" dirty="0"/>
              <a:t> </a:t>
            </a:r>
            <a:r>
              <a:rPr lang="en-US" dirty="0" smtClean="0"/>
              <a:t>60% urban population in 20-25 clusters-2030</a:t>
            </a:r>
          </a:p>
          <a:p>
            <a:pPr lvl="1"/>
            <a:r>
              <a:rPr lang="en-US" dirty="0" smtClean="0"/>
              <a:t>Industrial clusters need DFCs</a:t>
            </a:r>
          </a:p>
          <a:p>
            <a:r>
              <a:rPr lang="en-US" dirty="0" smtClean="0"/>
              <a:t>Evolving requirements of trade</a:t>
            </a:r>
          </a:p>
          <a:p>
            <a:pPr lvl="1"/>
            <a:r>
              <a:rPr lang="en-US" dirty="0" smtClean="0"/>
              <a:t>Increasing retail, and manufacturing sectors</a:t>
            </a:r>
          </a:p>
          <a:p>
            <a:pPr lvl="1"/>
            <a:r>
              <a:rPr lang="en-US" dirty="0" smtClean="0"/>
              <a:t>Increased warehousing, niche industries</a:t>
            </a:r>
          </a:p>
          <a:p>
            <a:pPr lvl="1"/>
            <a:r>
              <a:rPr lang="en-US" dirty="0" smtClean="0"/>
              <a:t>Requirement of geography and commodity specific storages</a:t>
            </a:r>
          </a:p>
          <a:p>
            <a:r>
              <a:rPr lang="en-US" dirty="0" smtClean="0"/>
              <a:t>Increasingly skewed modal mix</a:t>
            </a:r>
          </a:p>
          <a:p>
            <a:pPr lvl="1"/>
            <a:r>
              <a:rPr lang="en-US" dirty="0" smtClean="0"/>
              <a:t>Desired overlay </a:t>
            </a:r>
            <a:r>
              <a:rPr lang="en-US" smtClean="0"/>
              <a:t>of networks </a:t>
            </a:r>
            <a:r>
              <a:rPr lang="en-US" dirty="0" smtClean="0"/>
              <a:t>with hub and spoke configurations</a:t>
            </a:r>
          </a:p>
          <a:p>
            <a:pPr lvl="1"/>
            <a:endParaRPr lang="en-US" dirty="0" smtClean="0"/>
          </a:p>
          <a:p>
            <a:pPr lvl="1"/>
            <a:endParaRPr lang="en-US" dirty="0" smtClean="0"/>
          </a:p>
          <a:p>
            <a:pPr lvl="1"/>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600" b="1" dirty="0" smtClean="0"/>
              <a:t>Indian perception position in world  economy</a:t>
            </a:r>
            <a:endParaRPr lang="en-US" sz="3600" b="1" dirty="0"/>
          </a:p>
        </p:txBody>
      </p:sp>
      <p:pic>
        <p:nvPicPr>
          <p:cNvPr id="1026" name="Picture 2"/>
          <p:cNvPicPr>
            <a:picLocks noChangeAspect="1" noChangeArrowheads="1"/>
          </p:cNvPicPr>
          <p:nvPr/>
        </p:nvPicPr>
        <p:blipFill>
          <a:blip r:embed="rId2" cstate="print"/>
          <a:srcRect/>
          <a:stretch>
            <a:fillRect/>
          </a:stretch>
        </p:blipFill>
        <p:spPr bwMode="auto">
          <a:xfrm>
            <a:off x="304800" y="914400"/>
            <a:ext cx="8839200" cy="5257800"/>
          </a:xfrm>
          <a:prstGeom prst="rect">
            <a:avLst/>
          </a:prstGeom>
          <a:noFill/>
          <a:ln w="9525">
            <a:noFill/>
            <a:miter lim="800000"/>
            <a:headEnd/>
            <a:tailEnd/>
          </a:ln>
        </p:spPr>
      </p:pic>
      <p:sp>
        <p:nvSpPr>
          <p:cNvPr id="5" name="TextBox 4"/>
          <p:cNvSpPr txBox="1"/>
          <p:nvPr/>
        </p:nvSpPr>
        <p:spPr>
          <a:xfrm>
            <a:off x="3733800" y="6324600"/>
            <a:ext cx="5157117" cy="369332"/>
          </a:xfrm>
          <a:prstGeom prst="rect">
            <a:avLst/>
          </a:prstGeom>
          <a:noFill/>
        </p:spPr>
        <p:txBody>
          <a:bodyPr wrap="none" rtlCol="0">
            <a:spAutoFit/>
          </a:bodyPr>
          <a:lstStyle/>
          <a:p>
            <a:r>
              <a:rPr lang="en-US" dirty="0" smtClean="0"/>
              <a:t>Source –approach to 12 th plan planning commission</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drivers of Indian transport system</a:t>
            </a:r>
            <a:endParaRPr lang="en-US" dirty="0"/>
          </a:p>
        </p:txBody>
      </p:sp>
      <p:sp>
        <p:nvSpPr>
          <p:cNvPr id="4" name="Content Placeholder 3"/>
          <p:cNvSpPr>
            <a:spLocks noGrp="1"/>
          </p:cNvSpPr>
          <p:nvPr>
            <p:ph sz="half" idx="1"/>
          </p:nvPr>
        </p:nvSpPr>
        <p:spPr/>
        <p:txBody>
          <a:bodyPr>
            <a:normAutofit fontScale="92500" lnSpcReduction="20000"/>
          </a:bodyPr>
          <a:lstStyle/>
          <a:p>
            <a:r>
              <a:rPr lang="en-US" sz="3600" dirty="0" smtClean="0"/>
              <a:t>Present</a:t>
            </a:r>
            <a:r>
              <a:rPr lang="en-US" dirty="0" smtClean="0"/>
              <a:t> </a:t>
            </a:r>
          </a:p>
          <a:p>
            <a:pPr lvl="1"/>
            <a:r>
              <a:rPr lang="en-US" sz="3200" dirty="0" smtClean="0"/>
              <a:t>Economic growth</a:t>
            </a:r>
          </a:p>
          <a:p>
            <a:pPr lvl="1"/>
            <a:r>
              <a:rPr lang="en-US" sz="3200" dirty="0" smtClean="0"/>
              <a:t>Globalization</a:t>
            </a:r>
          </a:p>
          <a:p>
            <a:pPr lvl="1"/>
            <a:r>
              <a:rPr lang="en-US" sz="3200" dirty="0" smtClean="0"/>
              <a:t>World trade patterns</a:t>
            </a:r>
          </a:p>
          <a:p>
            <a:pPr lvl="1"/>
            <a:r>
              <a:rPr lang="en-US" sz="3200" dirty="0" smtClean="0"/>
              <a:t>World Fuel prices</a:t>
            </a:r>
          </a:p>
          <a:p>
            <a:pPr lvl="1"/>
            <a:r>
              <a:rPr lang="en-US" sz="3200" dirty="0" smtClean="0"/>
              <a:t>Transport technologies</a:t>
            </a:r>
          </a:p>
          <a:p>
            <a:pPr lvl="1"/>
            <a:r>
              <a:rPr lang="en-US" sz="3200" dirty="0" smtClean="0"/>
              <a:t>urbanization</a:t>
            </a:r>
          </a:p>
          <a:p>
            <a:pPr lvl="1"/>
            <a:endParaRPr lang="en-US" dirty="0"/>
          </a:p>
        </p:txBody>
      </p:sp>
      <p:sp>
        <p:nvSpPr>
          <p:cNvPr id="5" name="Content Placeholder 4"/>
          <p:cNvSpPr>
            <a:spLocks noGrp="1"/>
          </p:cNvSpPr>
          <p:nvPr>
            <p:ph sz="half" idx="2"/>
          </p:nvPr>
        </p:nvSpPr>
        <p:spPr/>
        <p:txBody>
          <a:bodyPr>
            <a:normAutofit fontScale="92500" lnSpcReduction="20000"/>
          </a:bodyPr>
          <a:lstStyle/>
          <a:p>
            <a:r>
              <a:rPr lang="en-US" dirty="0" smtClean="0"/>
              <a:t>Future </a:t>
            </a:r>
          </a:p>
          <a:p>
            <a:pPr lvl="1"/>
            <a:r>
              <a:rPr lang="en-US" dirty="0" smtClean="0"/>
              <a:t>Fuel prices </a:t>
            </a:r>
          </a:p>
          <a:p>
            <a:pPr lvl="1"/>
            <a:r>
              <a:rPr lang="en-US" dirty="0" smtClean="0"/>
              <a:t>Alternate fuels</a:t>
            </a:r>
          </a:p>
          <a:p>
            <a:pPr lvl="1"/>
            <a:r>
              <a:rPr lang="en-US" dirty="0" smtClean="0"/>
              <a:t>Regional trade patterns</a:t>
            </a:r>
          </a:p>
          <a:p>
            <a:pPr lvl="2"/>
            <a:r>
              <a:rPr lang="en-US" dirty="0" smtClean="0"/>
              <a:t>Asia , china</a:t>
            </a:r>
          </a:p>
          <a:p>
            <a:pPr lvl="2"/>
            <a:r>
              <a:rPr lang="en-US" dirty="0" smtClean="0"/>
              <a:t>ASEAN</a:t>
            </a:r>
          </a:p>
          <a:p>
            <a:r>
              <a:rPr lang="en-US" dirty="0" smtClean="0"/>
              <a:t>Global SCM integration</a:t>
            </a:r>
          </a:p>
          <a:p>
            <a:r>
              <a:rPr lang="en-US" dirty="0" smtClean="0"/>
              <a:t>Expanding new markets </a:t>
            </a:r>
          </a:p>
          <a:p>
            <a:pPr lvl="1"/>
            <a:r>
              <a:rPr lang="en-US" dirty="0" smtClean="0"/>
              <a:t>South America</a:t>
            </a:r>
          </a:p>
          <a:p>
            <a:pPr lvl="1"/>
            <a:r>
              <a:rPr lang="en-US" dirty="0" smtClean="0"/>
              <a:t>BRICS</a:t>
            </a:r>
          </a:p>
          <a:p>
            <a:pPr lvl="1"/>
            <a:r>
              <a:rPr lang="en-US" dirty="0" smtClean="0"/>
              <a:t>AFRICA</a:t>
            </a:r>
          </a:p>
          <a:p>
            <a:r>
              <a:rPr lang="en-US" dirty="0" smtClean="0"/>
              <a:t>Urbanization </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directioning of transport</a:t>
            </a:r>
            <a:endParaRPr lang="en-US" dirty="0"/>
          </a:p>
        </p:txBody>
      </p:sp>
      <p:sp>
        <p:nvSpPr>
          <p:cNvPr id="3" name="Content Placeholder 2"/>
          <p:cNvSpPr>
            <a:spLocks noGrp="1"/>
          </p:cNvSpPr>
          <p:nvPr>
            <p:ph idx="1"/>
          </p:nvPr>
        </p:nvSpPr>
        <p:spPr/>
        <p:txBody>
          <a:bodyPr/>
          <a:lstStyle/>
          <a:p>
            <a:r>
              <a:rPr lang="en-US" dirty="0" smtClean="0"/>
              <a:t>Strategic directioning of economy </a:t>
            </a:r>
          </a:p>
          <a:p>
            <a:pPr lvl="1"/>
            <a:r>
              <a:rPr lang="en-US" dirty="0" smtClean="0"/>
              <a:t>Faster , Sustainable and Inclusive growth</a:t>
            </a:r>
          </a:p>
          <a:p>
            <a:pPr lvl="1"/>
            <a:r>
              <a:rPr lang="en-US" dirty="0" smtClean="0"/>
              <a:t>Implications for transport</a:t>
            </a:r>
          </a:p>
          <a:p>
            <a:pPr lvl="2"/>
            <a:r>
              <a:rPr lang="en-US" dirty="0" smtClean="0"/>
              <a:t>Speed of transport  </a:t>
            </a:r>
          </a:p>
          <a:p>
            <a:pPr lvl="2"/>
            <a:r>
              <a:rPr lang="en-US" dirty="0" smtClean="0"/>
              <a:t>Least social cost to nation</a:t>
            </a:r>
          </a:p>
          <a:p>
            <a:pPr lvl="2"/>
            <a:r>
              <a:rPr lang="en-US" dirty="0" smtClean="0"/>
              <a:t>Cover all areas of the country</a:t>
            </a:r>
          </a:p>
          <a:p>
            <a:r>
              <a:rPr lang="en-US" dirty="0" smtClean="0"/>
              <a:t>Global perspective</a:t>
            </a:r>
          </a:p>
          <a:p>
            <a:pPr lvl="1"/>
            <a:r>
              <a:rPr lang="en-US" dirty="0" smtClean="0"/>
              <a:t>Integrated economy –integrated global logistics links</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Directioning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Focus on </a:t>
            </a:r>
          </a:p>
          <a:p>
            <a:pPr lvl="1"/>
            <a:r>
              <a:rPr lang="en-US" dirty="0" smtClean="0"/>
              <a:t>Multimodal systems</a:t>
            </a:r>
          </a:p>
          <a:p>
            <a:pPr lvl="2"/>
            <a:r>
              <a:rPr lang="en-US" dirty="0" smtClean="0"/>
              <a:t>Containerization penetration</a:t>
            </a:r>
          </a:p>
          <a:p>
            <a:pPr lvl="2"/>
            <a:r>
              <a:rPr lang="en-US" dirty="0" smtClean="0"/>
              <a:t>Capacities at all places –ports, terminals, carriers, institutional systems</a:t>
            </a:r>
          </a:p>
          <a:p>
            <a:pPr lvl="2"/>
            <a:r>
              <a:rPr lang="en-US" dirty="0" smtClean="0"/>
              <a:t>Shift to logistics and supply chain practices</a:t>
            </a:r>
          </a:p>
          <a:p>
            <a:pPr lvl="1"/>
            <a:r>
              <a:rPr lang="en-US" dirty="0" smtClean="0"/>
              <a:t>on global linkages </a:t>
            </a:r>
          </a:p>
          <a:p>
            <a:pPr lvl="2"/>
            <a:r>
              <a:rPr lang="en-US" dirty="0" smtClean="0"/>
              <a:t>Open to all players—FDI</a:t>
            </a:r>
          </a:p>
          <a:p>
            <a:pPr lvl="2"/>
            <a:r>
              <a:rPr lang="en-US" dirty="0" smtClean="0"/>
              <a:t>Liberalization of trade</a:t>
            </a:r>
          </a:p>
          <a:p>
            <a:pPr lvl="1"/>
            <a:r>
              <a:rPr lang="en-US" dirty="0" smtClean="0"/>
              <a:t>Increase and balance share of railways</a:t>
            </a:r>
          </a:p>
          <a:p>
            <a:pPr lvl="2"/>
            <a:r>
              <a:rPr lang="en-US" dirty="0" smtClean="0"/>
              <a:t>DFC and capacity building</a:t>
            </a:r>
          </a:p>
          <a:p>
            <a:pPr lvl="2"/>
            <a:r>
              <a:rPr lang="en-US" dirty="0" smtClean="0"/>
              <a:t>Shift to logistics capacity building</a:t>
            </a:r>
          </a:p>
          <a:p>
            <a:pPr lvl="1"/>
            <a:r>
              <a:rPr lang="en-US" dirty="0" smtClean="0"/>
              <a:t>Reduce overall transport demand</a:t>
            </a:r>
          </a:p>
          <a:p>
            <a:pPr lvl="1"/>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a:t>
            </a:r>
            <a:endParaRPr lang="en-US" dirty="0"/>
          </a:p>
        </p:txBody>
      </p:sp>
      <p:sp>
        <p:nvSpPr>
          <p:cNvPr id="4" name="Text Placeholder 3"/>
          <p:cNvSpPr>
            <a:spLocks noGrp="1"/>
          </p:cNvSpPr>
          <p:nvPr>
            <p:ph type="body" idx="1"/>
          </p:nvPr>
        </p:nvSpPr>
        <p:spPr/>
        <p:txBody>
          <a:bodyPr/>
          <a:lstStyle/>
          <a:p>
            <a:r>
              <a:rPr lang="en-US" dirty="0" smtClean="0"/>
              <a:t>Gandhi said</a:t>
            </a:r>
            <a:endParaRPr lang="en-US" dirty="0"/>
          </a:p>
        </p:txBody>
      </p:sp>
      <p:sp>
        <p:nvSpPr>
          <p:cNvPr id="5" name="Content Placeholder 4"/>
          <p:cNvSpPr>
            <a:spLocks noGrp="1"/>
          </p:cNvSpPr>
          <p:nvPr>
            <p:ph sz="half" idx="2"/>
          </p:nvPr>
        </p:nvSpPr>
        <p:spPr/>
        <p:txBody>
          <a:bodyPr>
            <a:normAutofit fontScale="92500" lnSpcReduction="10000"/>
          </a:bodyPr>
          <a:lstStyle/>
          <a:p>
            <a:r>
              <a:rPr lang="en-US" i="1" dirty="0" smtClean="0"/>
              <a:t>A customer is the most important visitor on our premises. He is not dependent on us. We are dependent on him. He is not an interruption in our work. He is the purpose of it. He is not an outsider in our business. He is part of it. We are not doing him a favor by serving him. He is doing us a favor by giving us an opportunity to do so.” </a:t>
            </a:r>
            <a:endParaRPr lang="en-US" i="1" dirty="0"/>
          </a:p>
        </p:txBody>
      </p:sp>
      <p:sp>
        <p:nvSpPr>
          <p:cNvPr id="6" name="Text Placeholder 5"/>
          <p:cNvSpPr>
            <a:spLocks noGrp="1"/>
          </p:cNvSpPr>
          <p:nvPr>
            <p:ph type="body" sz="quarter" idx="3"/>
          </p:nvPr>
        </p:nvSpPr>
        <p:spPr/>
        <p:txBody>
          <a:bodyPr/>
          <a:lstStyle/>
          <a:p>
            <a:r>
              <a:rPr lang="en-US" dirty="0" smtClean="0"/>
              <a:t>Indian railways</a:t>
            </a:r>
            <a:endParaRPr lang="en-US" dirty="0"/>
          </a:p>
        </p:txBody>
      </p:sp>
      <p:sp>
        <p:nvSpPr>
          <p:cNvPr id="7" name="Content Placeholder 6"/>
          <p:cNvSpPr>
            <a:spLocks noGrp="1"/>
          </p:cNvSpPr>
          <p:nvPr>
            <p:ph sz="quarter" idx="4"/>
          </p:nvPr>
        </p:nvSpPr>
        <p:spPr/>
        <p:txBody>
          <a:bodyPr>
            <a:normAutofit fontScale="92500" lnSpcReduction="10000"/>
          </a:bodyPr>
          <a:lstStyle/>
          <a:p>
            <a:r>
              <a:rPr lang="en-US" dirty="0" smtClean="0"/>
              <a:t>Have lost focus </a:t>
            </a:r>
            <a:r>
              <a:rPr lang="en-US" dirty="0"/>
              <a:t> </a:t>
            </a:r>
            <a:r>
              <a:rPr lang="en-US" dirty="0" smtClean="0"/>
              <a:t>of </a:t>
            </a:r>
          </a:p>
          <a:p>
            <a:pPr lvl="1"/>
            <a:r>
              <a:rPr lang="en-US" dirty="0" smtClean="0"/>
              <a:t>What customers want</a:t>
            </a:r>
          </a:p>
          <a:p>
            <a:pPr lvl="1"/>
            <a:r>
              <a:rPr lang="en-US" dirty="0" smtClean="0"/>
              <a:t>Behave as if </a:t>
            </a:r>
            <a:r>
              <a:rPr lang="en-US" dirty="0"/>
              <a:t>t</a:t>
            </a:r>
            <a:r>
              <a:rPr lang="en-US" dirty="0" smtClean="0"/>
              <a:t>hey are in business of rail transportation</a:t>
            </a:r>
          </a:p>
          <a:p>
            <a:pPr lvl="1"/>
            <a:r>
              <a:rPr lang="en-US" dirty="0" smtClean="0"/>
              <a:t>Have refused to go up the value chain of transportation</a:t>
            </a:r>
          </a:p>
          <a:p>
            <a:pPr lvl="1"/>
            <a:r>
              <a:rPr lang="en-US" dirty="0" smtClean="0"/>
              <a:t>Are not willing to take risks and responsibilities</a:t>
            </a:r>
          </a:p>
          <a:p>
            <a:r>
              <a:rPr lang="en-US" dirty="0" smtClean="0"/>
              <a:t>Loss of market share is due to lack of congruence between customer needs and our services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evolution of transport</a:t>
            </a:r>
            <a:endParaRPr lang="en-US" dirty="0"/>
          </a:p>
        </p:txBody>
      </p:sp>
      <p:sp>
        <p:nvSpPr>
          <p:cNvPr id="4" name="Content Placeholder 3"/>
          <p:cNvSpPr>
            <a:spLocks noGrp="1"/>
          </p:cNvSpPr>
          <p:nvPr>
            <p:ph sz="half" idx="1"/>
          </p:nvPr>
        </p:nvSpPr>
        <p:spPr/>
        <p:txBody>
          <a:bodyPr>
            <a:normAutofit fontScale="70000" lnSpcReduction="20000"/>
          </a:bodyPr>
          <a:lstStyle/>
          <a:p>
            <a:r>
              <a:rPr lang="en-US" dirty="0" smtClean="0"/>
              <a:t>Freight </a:t>
            </a:r>
          </a:p>
          <a:p>
            <a:r>
              <a:rPr lang="en-US" dirty="0" smtClean="0"/>
              <a:t>More and more localized</a:t>
            </a:r>
          </a:p>
          <a:p>
            <a:pPr lvl="1"/>
            <a:r>
              <a:rPr lang="en-US" dirty="0" smtClean="0"/>
              <a:t> power generation</a:t>
            </a:r>
          </a:p>
          <a:p>
            <a:pPr lvl="2"/>
            <a:r>
              <a:rPr lang="en-US" dirty="0" smtClean="0"/>
              <a:t>Ports</a:t>
            </a:r>
          </a:p>
          <a:p>
            <a:pPr lvl="2"/>
            <a:r>
              <a:rPr lang="en-US" dirty="0" smtClean="0"/>
              <a:t>Pithead</a:t>
            </a:r>
          </a:p>
          <a:p>
            <a:pPr lvl="1"/>
            <a:r>
              <a:rPr lang="en-US" dirty="0" smtClean="0"/>
              <a:t>Production systems</a:t>
            </a:r>
          </a:p>
          <a:p>
            <a:pPr lvl="2"/>
            <a:r>
              <a:rPr lang="en-US" dirty="0" smtClean="0"/>
              <a:t>SEZS and Ports</a:t>
            </a:r>
          </a:p>
          <a:p>
            <a:pPr lvl="1"/>
            <a:r>
              <a:rPr lang="en-US" dirty="0" smtClean="0"/>
              <a:t>Large logistics demand</a:t>
            </a:r>
          </a:p>
          <a:p>
            <a:pPr lvl="2"/>
            <a:r>
              <a:rPr lang="en-US" dirty="0" smtClean="0"/>
              <a:t>Intermediate products</a:t>
            </a:r>
          </a:p>
          <a:p>
            <a:pPr lvl="1"/>
            <a:r>
              <a:rPr lang="en-US" dirty="0" smtClean="0"/>
              <a:t>IT driven systems</a:t>
            </a:r>
          </a:p>
          <a:p>
            <a:pPr lvl="1"/>
            <a:r>
              <a:rPr lang="en-US" dirty="0" smtClean="0"/>
              <a:t>Skills differentiation</a:t>
            </a:r>
          </a:p>
          <a:p>
            <a:r>
              <a:rPr lang="en-US" dirty="0" smtClean="0"/>
              <a:t>Last mile delivery </a:t>
            </a:r>
          </a:p>
          <a:p>
            <a:pPr lvl="1"/>
            <a:r>
              <a:rPr lang="en-US" dirty="0" smtClean="0"/>
              <a:t>Small vehicles—possible rail, waterways—local logistics</a:t>
            </a:r>
          </a:p>
          <a:p>
            <a:r>
              <a:rPr lang="en-US" dirty="0" smtClean="0"/>
              <a:t>Private driven investments</a:t>
            </a:r>
          </a:p>
          <a:p>
            <a:r>
              <a:rPr lang="en-US" dirty="0" smtClean="0"/>
              <a:t>Continuing urbanization</a:t>
            </a:r>
            <a:endParaRPr lang="en-US" dirty="0"/>
          </a:p>
        </p:txBody>
      </p:sp>
      <p:sp>
        <p:nvSpPr>
          <p:cNvPr id="5" name="Content Placeholder 4"/>
          <p:cNvSpPr>
            <a:spLocks noGrp="1"/>
          </p:cNvSpPr>
          <p:nvPr>
            <p:ph sz="half" idx="2"/>
          </p:nvPr>
        </p:nvSpPr>
        <p:spPr>
          <a:xfrm>
            <a:off x="4648200" y="1371600"/>
            <a:ext cx="4038600" cy="5105400"/>
          </a:xfrm>
        </p:spPr>
        <p:txBody>
          <a:bodyPr>
            <a:noAutofit/>
          </a:bodyPr>
          <a:lstStyle/>
          <a:p>
            <a:r>
              <a:rPr lang="en-US" sz="1800" dirty="0" smtClean="0"/>
              <a:t>Passenger </a:t>
            </a:r>
          </a:p>
          <a:p>
            <a:pPr lvl="1"/>
            <a:r>
              <a:rPr lang="en-US" sz="1800" dirty="0" smtClean="0"/>
              <a:t>Land based integration </a:t>
            </a:r>
          </a:p>
          <a:p>
            <a:pPr lvl="2"/>
            <a:r>
              <a:rPr lang="en-US" sz="1800" dirty="0" smtClean="0"/>
              <a:t>Rail , road, shipping</a:t>
            </a:r>
          </a:p>
          <a:p>
            <a:pPr lvl="1"/>
            <a:r>
              <a:rPr lang="en-US" sz="1800" dirty="0" smtClean="0"/>
              <a:t>Tourism and business—drivers </a:t>
            </a:r>
          </a:p>
          <a:p>
            <a:pPr lvl="1"/>
            <a:r>
              <a:rPr lang="en-US" sz="1800" dirty="0" smtClean="0"/>
              <a:t>Possible harmonization of cultures or adaptation to provide country specific peoples demands</a:t>
            </a:r>
          </a:p>
          <a:p>
            <a:pPr lvl="1"/>
            <a:r>
              <a:rPr lang="en-US" sz="1800" dirty="0" smtClean="0"/>
              <a:t>Truly multi modal trips</a:t>
            </a:r>
          </a:p>
          <a:p>
            <a:pPr lvl="2"/>
            <a:r>
              <a:rPr lang="en-US" sz="1800" dirty="0" smtClean="0"/>
              <a:t>Locally</a:t>
            </a:r>
          </a:p>
          <a:p>
            <a:pPr lvl="2"/>
            <a:r>
              <a:rPr lang="en-US" sz="1800" dirty="0" smtClean="0"/>
              <a:t>Long distance</a:t>
            </a:r>
          </a:p>
          <a:p>
            <a:pPr lvl="1"/>
            <a:r>
              <a:rPr lang="en-US" sz="1800" dirty="0" smtClean="0"/>
              <a:t>Harmonized international and local systems</a:t>
            </a:r>
          </a:p>
          <a:p>
            <a:pPr lvl="1"/>
            <a:r>
              <a:rPr lang="en-US" sz="1800" dirty="0" smtClean="0"/>
              <a:t>Skill levels evolution</a:t>
            </a:r>
          </a:p>
          <a:p>
            <a:r>
              <a:rPr lang="en-US" sz="1800" dirty="0" smtClean="0"/>
              <a:t>Private driven investments</a:t>
            </a:r>
          </a:p>
          <a:p>
            <a:r>
              <a:rPr lang="en-US" sz="1800" dirty="0" smtClean="0"/>
              <a:t>Continuing urbanization</a:t>
            </a:r>
            <a:endParaRPr lang="en-US" sz="1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381000" y="0"/>
            <a:ext cx="8229599" cy="68580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381000" y="304800"/>
            <a:ext cx="8763000" cy="65532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0" y="228600"/>
            <a:ext cx="8763000" cy="66294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ASEAN India connectivity</a:t>
            </a:r>
            <a:endParaRPr lang="en-US" dirty="0"/>
          </a:p>
        </p:txBody>
      </p:sp>
      <p:pic>
        <p:nvPicPr>
          <p:cNvPr id="31746" name="Picture 2"/>
          <p:cNvPicPr>
            <a:picLocks noChangeAspect="1" noChangeArrowheads="1"/>
          </p:cNvPicPr>
          <p:nvPr/>
        </p:nvPicPr>
        <p:blipFill>
          <a:blip r:embed="rId2" cstate="print"/>
          <a:srcRect/>
          <a:stretch>
            <a:fillRect/>
          </a:stretch>
        </p:blipFill>
        <p:spPr bwMode="auto">
          <a:xfrm>
            <a:off x="0" y="1538288"/>
            <a:ext cx="8763000" cy="4862512"/>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304801" y="228600"/>
            <a:ext cx="8610600" cy="6248399"/>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228601" y="228600"/>
            <a:ext cx="8534400" cy="63246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 ANY QUESTIONS</a:t>
            </a:r>
            <a:endParaRPr lang="en-US" dirty="0"/>
          </a:p>
        </p:txBody>
      </p:sp>
      <p:pic>
        <p:nvPicPr>
          <p:cNvPr id="5" name="Picture 4" descr="is elephant.jpg"/>
          <p:cNvPicPr>
            <a:picLocks noChangeAspect="1"/>
          </p:cNvPicPr>
          <p:nvPr/>
        </p:nvPicPr>
        <p:blipFill>
          <a:blip r:embed="rId2" cstate="print"/>
          <a:stretch>
            <a:fillRect/>
          </a:stretch>
        </p:blipFill>
        <p:spPr>
          <a:xfrm>
            <a:off x="152400" y="1219200"/>
            <a:ext cx="4676775" cy="3401291"/>
          </a:xfrm>
          <a:prstGeom prst="rect">
            <a:avLst/>
          </a:prstGeom>
        </p:spPr>
      </p:pic>
      <p:pic>
        <p:nvPicPr>
          <p:cNvPr id="6" name="Picture 5" descr="is2.jpg"/>
          <p:cNvPicPr>
            <a:picLocks noChangeAspect="1"/>
          </p:cNvPicPr>
          <p:nvPr/>
        </p:nvPicPr>
        <p:blipFill>
          <a:blip r:embed="rId3" cstate="print"/>
          <a:stretch>
            <a:fillRect/>
          </a:stretch>
        </p:blipFill>
        <p:spPr>
          <a:xfrm>
            <a:off x="5181600" y="1295400"/>
            <a:ext cx="3118104" cy="343509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90946BDA-7D53-4065-86FE-2AC67B77FF14}" type="datetime1">
              <a:rPr lang="en-US"/>
              <a:pPr/>
              <a:t>9/19/2014</a:t>
            </a:fld>
            <a:endParaRPr lang="en-US"/>
          </a:p>
        </p:txBody>
      </p:sp>
      <p:sp>
        <p:nvSpPr>
          <p:cNvPr id="5" name="Slide Number Placeholder 3"/>
          <p:cNvSpPr>
            <a:spLocks noGrp="1"/>
          </p:cNvSpPr>
          <p:nvPr>
            <p:ph type="sldNum" sz="quarter" idx="12"/>
          </p:nvPr>
        </p:nvSpPr>
        <p:spPr/>
        <p:txBody>
          <a:bodyPr/>
          <a:lstStyle/>
          <a:p>
            <a:fld id="{5D7088FE-23C0-41CA-BDC4-5A13169AB4A7}" type="slidenum">
              <a:rPr lang="en-US"/>
              <a:pPr/>
              <a:t>5</a:t>
            </a:fld>
            <a:endParaRPr lang="en-US"/>
          </a:p>
        </p:txBody>
      </p:sp>
      <p:pic>
        <p:nvPicPr>
          <p:cNvPr id="69634" name="Picture 2"/>
          <p:cNvPicPr>
            <a:picLocks noChangeAspect="1" noChangeArrowheads="1"/>
          </p:cNvPicPr>
          <p:nvPr/>
        </p:nvPicPr>
        <p:blipFill>
          <a:blip r:embed="rId2" cstate="print"/>
          <a:srcRect/>
          <a:stretch>
            <a:fillRect/>
          </a:stretch>
        </p:blipFill>
        <p:spPr bwMode="auto">
          <a:xfrm>
            <a:off x="1143000" y="304800"/>
            <a:ext cx="7848600"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E3AAF902-7C7E-4D7E-9039-B0E75AEEC48F}" type="datetime1">
              <a:rPr lang="en-US"/>
              <a:pPr/>
              <a:t>9/19/2014</a:t>
            </a:fld>
            <a:endParaRPr lang="en-US"/>
          </a:p>
        </p:txBody>
      </p:sp>
      <p:sp>
        <p:nvSpPr>
          <p:cNvPr id="5" name="Slide Number Placeholder 3"/>
          <p:cNvSpPr>
            <a:spLocks noGrp="1"/>
          </p:cNvSpPr>
          <p:nvPr>
            <p:ph type="sldNum" sz="quarter" idx="12"/>
          </p:nvPr>
        </p:nvSpPr>
        <p:spPr/>
        <p:txBody>
          <a:bodyPr/>
          <a:lstStyle/>
          <a:p>
            <a:fld id="{707D649C-F6BC-4EE6-ABB2-6FE4C64BFBB6}" type="slidenum">
              <a:rPr lang="en-US"/>
              <a:pPr/>
              <a:t>6</a:t>
            </a:fld>
            <a:endParaRPr lang="en-US"/>
          </a:p>
        </p:txBody>
      </p:sp>
      <p:pic>
        <p:nvPicPr>
          <p:cNvPr id="72706" name="Picture 2"/>
          <p:cNvPicPr>
            <a:picLocks noChangeAspect="1" noChangeArrowheads="1"/>
          </p:cNvPicPr>
          <p:nvPr/>
        </p:nvPicPr>
        <p:blipFill>
          <a:blip r:embed="rId2" cstate="print"/>
          <a:srcRect/>
          <a:stretch>
            <a:fillRect/>
          </a:stretch>
        </p:blipFill>
        <p:spPr bwMode="auto">
          <a:xfrm>
            <a:off x="508000" y="609600"/>
            <a:ext cx="8636000" cy="58594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analysis </a:t>
            </a:r>
            <a:endParaRPr lang="en-US" dirty="0"/>
          </a:p>
        </p:txBody>
      </p:sp>
      <p:sp>
        <p:nvSpPr>
          <p:cNvPr id="3" name="Content Placeholder 2"/>
          <p:cNvSpPr>
            <a:spLocks noGrp="1"/>
          </p:cNvSpPr>
          <p:nvPr>
            <p:ph idx="1"/>
          </p:nvPr>
        </p:nvSpPr>
        <p:spPr/>
        <p:txBody>
          <a:bodyPr>
            <a:normAutofit/>
          </a:bodyPr>
          <a:lstStyle/>
          <a:p>
            <a:r>
              <a:rPr lang="en-US" dirty="0" smtClean="0"/>
              <a:t>Planning Commission, Government of India, had undertaken </a:t>
            </a:r>
          </a:p>
          <a:p>
            <a:pPr lvl="1"/>
            <a:r>
              <a:rPr lang="en-US" dirty="0" smtClean="0"/>
              <a:t>three Transport System Studies in the years 1978-79, 1986-87 and 2007-08 all of which were conducted by RITES. </a:t>
            </a:r>
          </a:p>
          <a:p>
            <a:pPr lvl="1"/>
            <a:r>
              <a:rPr lang="en-US" dirty="0" smtClean="0"/>
              <a:t>Thirty eight commodities are uniformly seen </a:t>
            </a:r>
          </a:p>
          <a:p>
            <a:pPr lvl="1"/>
            <a:r>
              <a:rPr lang="en-US" dirty="0" smtClean="0"/>
              <a:t>allows us to do a comparative analysis using categorization based on commodity characteristics.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Historical evolution of modal shares</a:t>
            </a:r>
            <a:endParaRPr lang="en-US" dirty="0"/>
          </a:p>
        </p:txBody>
      </p:sp>
      <p:graphicFrame>
        <p:nvGraphicFramePr>
          <p:cNvPr id="4" name="Content Placeholder 3"/>
          <p:cNvGraphicFramePr>
            <a:graphicFrameLocks noGrp="1"/>
          </p:cNvGraphicFramePr>
          <p:nvPr>
            <p:ph idx="1"/>
          </p:nvPr>
        </p:nvGraphicFramePr>
        <p:xfrm>
          <a:off x="381004" y="1447802"/>
          <a:ext cx="8534397" cy="5294500"/>
        </p:xfrm>
        <a:graphic>
          <a:graphicData uri="http://schemas.openxmlformats.org/drawingml/2006/table">
            <a:tbl>
              <a:tblPr/>
              <a:tblGrid>
                <a:gridCol w="1028082"/>
                <a:gridCol w="1478391"/>
                <a:gridCol w="1028082"/>
                <a:gridCol w="997111"/>
                <a:gridCol w="997111"/>
                <a:gridCol w="1037612"/>
                <a:gridCol w="1037612"/>
                <a:gridCol w="930396"/>
              </a:tblGrid>
              <a:tr h="814068">
                <a:tc rowSpan="2">
                  <a:txBody>
                    <a:bodyPr/>
                    <a:lstStyle/>
                    <a:p>
                      <a:pPr marL="0" marR="0" algn="ctr">
                        <a:spcBef>
                          <a:spcPts val="0"/>
                        </a:spcBef>
                        <a:spcAft>
                          <a:spcPts val="0"/>
                        </a:spcAft>
                      </a:pPr>
                      <a:r>
                        <a:rPr lang="en-IN" sz="2000" b="1" dirty="0">
                          <a:latin typeface="Calibri"/>
                          <a:ea typeface="Times New Roman"/>
                        </a:rPr>
                        <a:t>Year</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rowSpan="2">
                  <a:txBody>
                    <a:bodyPr/>
                    <a:lstStyle/>
                    <a:p>
                      <a:pPr marL="0" marR="0" algn="ctr">
                        <a:spcBef>
                          <a:spcPts val="0"/>
                        </a:spcBef>
                        <a:spcAft>
                          <a:spcPts val="0"/>
                        </a:spcAft>
                      </a:pPr>
                      <a:r>
                        <a:rPr lang="en-IN" sz="2000" b="1" dirty="0">
                          <a:latin typeface="Calibri"/>
                          <a:ea typeface="Times New Roman"/>
                        </a:rPr>
                        <a:t>Total </a:t>
                      </a:r>
                      <a:endParaRPr lang="en-US" sz="2000" dirty="0">
                        <a:latin typeface="Times New Roman"/>
                        <a:ea typeface="Times New Roman"/>
                      </a:endParaRPr>
                    </a:p>
                    <a:p>
                      <a:pPr marL="0" marR="0" algn="ctr">
                        <a:spcBef>
                          <a:spcPts val="0"/>
                        </a:spcBef>
                        <a:spcAft>
                          <a:spcPts val="0"/>
                        </a:spcAft>
                      </a:pPr>
                      <a:r>
                        <a:rPr lang="en-IN" sz="2000" b="1" dirty="0">
                          <a:latin typeface="Calibri"/>
                          <a:ea typeface="Times New Roman"/>
                        </a:rPr>
                        <a:t>Originating Tonnes (MT)</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gridSpan="6">
                  <a:txBody>
                    <a:bodyPr/>
                    <a:lstStyle/>
                    <a:p>
                      <a:pPr marL="0" marR="0" algn="ctr">
                        <a:spcBef>
                          <a:spcPts val="0"/>
                        </a:spcBef>
                        <a:spcAft>
                          <a:spcPts val="0"/>
                        </a:spcAft>
                      </a:pPr>
                      <a:r>
                        <a:rPr lang="en-IN" sz="2000" b="1" dirty="0">
                          <a:latin typeface="Calibri"/>
                          <a:ea typeface="Times New Roman"/>
                        </a:rPr>
                        <a:t>Modal Shares in Total Originating Tonnes</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2529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IN" sz="2000" b="1" dirty="0">
                          <a:latin typeface="Calibri"/>
                          <a:ea typeface="Times New Roman"/>
                        </a:rPr>
                        <a:t>Railways</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IN" sz="2000" b="1" dirty="0">
                          <a:latin typeface="Calibri"/>
                          <a:ea typeface="Times New Roman"/>
                        </a:rPr>
                        <a:t>Highways</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IN" sz="2000" b="1">
                          <a:latin typeface="Calibri"/>
                          <a:ea typeface="Times New Roman"/>
                        </a:rPr>
                        <a:t>Coastal</a:t>
                      </a:r>
                      <a:endParaRPr lang="en-US" sz="2000">
                        <a:latin typeface="Times New Roman"/>
                        <a:ea typeface="Times New Roman"/>
                      </a:endParaRPr>
                    </a:p>
                    <a:p>
                      <a:pPr marL="0" marR="0" algn="ctr">
                        <a:spcBef>
                          <a:spcPts val="0"/>
                        </a:spcBef>
                        <a:spcAft>
                          <a:spcPts val="0"/>
                        </a:spcAft>
                      </a:pPr>
                      <a:r>
                        <a:rPr lang="en-IN" sz="2000" b="1">
                          <a:latin typeface="Calibri"/>
                          <a:ea typeface="Times New Roman"/>
                        </a:rPr>
                        <a:t>Shipping</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IN" sz="2000" b="1" dirty="0">
                          <a:latin typeface="Calibri"/>
                          <a:ea typeface="Times New Roman"/>
                        </a:rPr>
                        <a:t>Airlines</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IN" sz="2000" b="1">
                          <a:latin typeface="Calibri"/>
                          <a:ea typeface="Times New Roman"/>
                        </a:rPr>
                        <a:t>Pipelines</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IN" sz="2000" b="1">
                          <a:latin typeface="Calibri"/>
                          <a:ea typeface="Times New Roman"/>
                        </a:rPr>
                        <a:t>IWT</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r>
              <a:tr h="800846">
                <a:tc>
                  <a:txBody>
                    <a:bodyPr/>
                    <a:lstStyle/>
                    <a:p>
                      <a:pPr marL="0" marR="0" algn="ctr">
                        <a:spcBef>
                          <a:spcPts val="100"/>
                        </a:spcBef>
                        <a:spcAft>
                          <a:spcPts val="100"/>
                        </a:spcAft>
                      </a:pPr>
                      <a:r>
                        <a:rPr lang="en-IN" sz="2000">
                          <a:latin typeface="Calibri"/>
                          <a:ea typeface="Times New Roman"/>
                        </a:rPr>
                        <a:t>1950-51</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16510" algn="ctr">
                        <a:spcBef>
                          <a:spcPts val="100"/>
                        </a:spcBef>
                        <a:spcAft>
                          <a:spcPts val="100"/>
                        </a:spcAft>
                      </a:pPr>
                      <a:r>
                        <a:rPr lang="en-IN" sz="2000">
                          <a:latin typeface="Calibri"/>
                          <a:ea typeface="Times New Roman"/>
                        </a:rPr>
                        <a:t>82.2 *</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16510" algn="ctr">
                        <a:spcBef>
                          <a:spcPts val="100"/>
                        </a:spcBef>
                        <a:spcAft>
                          <a:spcPts val="100"/>
                        </a:spcAft>
                      </a:pPr>
                      <a:r>
                        <a:rPr lang="en-IN" sz="2000">
                          <a:latin typeface="Calibri"/>
                          <a:ea typeface="Times New Roman"/>
                        </a:rPr>
                        <a:t>73.2</a:t>
                      </a:r>
                      <a:endParaRPr lang="en-US" sz="2000">
                        <a:latin typeface="Times New Roman"/>
                        <a:ea typeface="Times New Roman"/>
                      </a:endParaRPr>
                    </a:p>
                    <a:p>
                      <a:pPr marL="0" marR="16510" algn="ctr">
                        <a:spcBef>
                          <a:spcPts val="100"/>
                        </a:spcBef>
                        <a:spcAft>
                          <a:spcPts val="100"/>
                        </a:spcAft>
                      </a:pPr>
                      <a:r>
                        <a:rPr lang="en-IN" sz="2000">
                          <a:latin typeface="Calibri"/>
                          <a:ea typeface="Times New Roman"/>
                        </a:rPr>
                        <a:t>(89%)</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16510" algn="ctr">
                        <a:spcBef>
                          <a:spcPts val="100"/>
                        </a:spcBef>
                        <a:spcAft>
                          <a:spcPts val="100"/>
                        </a:spcAft>
                      </a:pPr>
                      <a:r>
                        <a:rPr lang="en-IN" sz="2000" dirty="0">
                          <a:latin typeface="Calibri"/>
                          <a:ea typeface="Times New Roman"/>
                        </a:rPr>
                        <a:t>9.0</a:t>
                      </a:r>
                      <a:endParaRPr lang="en-US" sz="2000" dirty="0">
                        <a:latin typeface="Times New Roman"/>
                        <a:ea typeface="Times New Roman"/>
                      </a:endParaRPr>
                    </a:p>
                    <a:p>
                      <a:pPr marL="0" marR="16510" algn="ctr">
                        <a:spcBef>
                          <a:spcPts val="100"/>
                        </a:spcBef>
                        <a:spcAft>
                          <a:spcPts val="100"/>
                        </a:spcAft>
                      </a:pPr>
                      <a:r>
                        <a:rPr lang="en-IN" sz="2000" dirty="0">
                          <a:latin typeface="Calibri"/>
                          <a:ea typeface="Times New Roman"/>
                        </a:rPr>
                        <a:t>(11%)</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16510" algn="ctr">
                        <a:spcBef>
                          <a:spcPts val="100"/>
                        </a:spcBef>
                        <a:spcAft>
                          <a:spcPts val="100"/>
                        </a:spcAft>
                      </a:pPr>
                      <a:r>
                        <a:rPr lang="en-IN" sz="2000" dirty="0">
                          <a:latin typeface="Calibri"/>
                          <a:ea typeface="Times New Roman"/>
                        </a:rPr>
                        <a:t>-</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16510" algn="ctr">
                        <a:spcBef>
                          <a:spcPts val="100"/>
                        </a:spcBef>
                        <a:spcAft>
                          <a:spcPts val="100"/>
                        </a:spcAft>
                      </a:pPr>
                      <a:r>
                        <a:rPr lang="en-IN" sz="2000">
                          <a:latin typeface="Calibri"/>
                          <a:ea typeface="Times New Roman"/>
                        </a:rPr>
                        <a:t>-</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16510" algn="ctr">
                        <a:spcBef>
                          <a:spcPts val="100"/>
                        </a:spcBef>
                        <a:spcAft>
                          <a:spcPts val="100"/>
                        </a:spcAft>
                      </a:pPr>
                      <a:r>
                        <a:rPr lang="en-IN" sz="2000" dirty="0">
                          <a:latin typeface="Calibri"/>
                          <a:ea typeface="Times New Roman"/>
                        </a:rPr>
                        <a:t>-</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16510" algn="ctr">
                        <a:spcBef>
                          <a:spcPts val="100"/>
                        </a:spcBef>
                        <a:spcAft>
                          <a:spcPts val="100"/>
                        </a:spcAft>
                      </a:pPr>
                      <a:r>
                        <a:rPr lang="en-IN" sz="2000">
                          <a:latin typeface="Calibri"/>
                          <a:ea typeface="Times New Roman"/>
                        </a:rPr>
                        <a:t>-</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800846">
                <a:tc>
                  <a:txBody>
                    <a:bodyPr/>
                    <a:lstStyle/>
                    <a:p>
                      <a:pPr marL="0" marR="0" algn="ctr">
                        <a:spcBef>
                          <a:spcPts val="100"/>
                        </a:spcBef>
                        <a:spcAft>
                          <a:spcPts val="100"/>
                        </a:spcAft>
                      </a:pPr>
                      <a:r>
                        <a:rPr lang="en-IN" sz="2000">
                          <a:latin typeface="Calibri"/>
                          <a:ea typeface="Times New Roman"/>
                        </a:rPr>
                        <a:t>1978-79</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16510" algn="ctr">
                        <a:spcBef>
                          <a:spcPts val="100"/>
                        </a:spcBef>
                        <a:spcAft>
                          <a:spcPts val="100"/>
                        </a:spcAft>
                      </a:pPr>
                      <a:r>
                        <a:rPr lang="en-IN" sz="2000">
                          <a:latin typeface="Calibri"/>
                          <a:ea typeface="Times New Roman"/>
                        </a:rPr>
                        <a:t>283.40 **</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16510" algn="ctr">
                        <a:spcBef>
                          <a:spcPts val="100"/>
                        </a:spcBef>
                        <a:spcAft>
                          <a:spcPts val="100"/>
                        </a:spcAft>
                      </a:pPr>
                      <a:r>
                        <a:rPr lang="en-IN" sz="2000">
                          <a:latin typeface="Calibri"/>
                          <a:ea typeface="Times New Roman"/>
                        </a:rPr>
                        <a:t>184.70</a:t>
                      </a:r>
                      <a:endParaRPr lang="en-US" sz="2000">
                        <a:latin typeface="Times New Roman"/>
                        <a:ea typeface="Times New Roman"/>
                      </a:endParaRPr>
                    </a:p>
                    <a:p>
                      <a:pPr marL="0" marR="16510" algn="ctr">
                        <a:spcBef>
                          <a:spcPts val="100"/>
                        </a:spcBef>
                        <a:spcAft>
                          <a:spcPts val="100"/>
                        </a:spcAft>
                      </a:pPr>
                      <a:r>
                        <a:rPr lang="en-IN" sz="2000">
                          <a:latin typeface="Calibri"/>
                          <a:ea typeface="Times New Roman"/>
                        </a:rPr>
                        <a:t>(65%)</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16510" algn="ctr">
                        <a:spcBef>
                          <a:spcPts val="100"/>
                        </a:spcBef>
                        <a:spcAft>
                          <a:spcPts val="100"/>
                        </a:spcAft>
                      </a:pPr>
                      <a:r>
                        <a:rPr lang="en-IN" sz="2000" dirty="0">
                          <a:latin typeface="Calibri"/>
                          <a:ea typeface="Times New Roman"/>
                        </a:rPr>
                        <a:t>95.60</a:t>
                      </a:r>
                      <a:endParaRPr lang="en-US" sz="2000" dirty="0">
                        <a:latin typeface="Times New Roman"/>
                        <a:ea typeface="Times New Roman"/>
                      </a:endParaRPr>
                    </a:p>
                    <a:p>
                      <a:pPr marL="0" marR="16510" algn="ctr">
                        <a:spcBef>
                          <a:spcPts val="100"/>
                        </a:spcBef>
                        <a:spcAft>
                          <a:spcPts val="100"/>
                        </a:spcAft>
                      </a:pPr>
                      <a:r>
                        <a:rPr lang="en-IN" sz="2000" dirty="0">
                          <a:latin typeface="Calibri"/>
                          <a:ea typeface="Times New Roman"/>
                        </a:rPr>
                        <a:t>(34%)</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16510" algn="ctr">
                        <a:spcBef>
                          <a:spcPts val="100"/>
                        </a:spcBef>
                        <a:spcAft>
                          <a:spcPts val="100"/>
                        </a:spcAft>
                      </a:pPr>
                      <a:r>
                        <a:rPr lang="en-IN" sz="2000" dirty="0">
                          <a:latin typeface="Calibri"/>
                          <a:ea typeface="Times New Roman"/>
                        </a:rPr>
                        <a:t>3.10</a:t>
                      </a:r>
                      <a:endParaRPr lang="en-US" sz="2000" dirty="0">
                        <a:latin typeface="Times New Roman"/>
                        <a:ea typeface="Times New Roman"/>
                      </a:endParaRPr>
                    </a:p>
                    <a:p>
                      <a:pPr marL="0" marR="16510" algn="ctr">
                        <a:spcBef>
                          <a:spcPts val="100"/>
                        </a:spcBef>
                        <a:spcAft>
                          <a:spcPts val="100"/>
                        </a:spcAft>
                      </a:pPr>
                      <a:r>
                        <a:rPr lang="en-IN" sz="2000" dirty="0">
                          <a:latin typeface="Calibri"/>
                          <a:ea typeface="Times New Roman"/>
                        </a:rPr>
                        <a:t>(1%)</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16510" algn="ctr">
                        <a:spcBef>
                          <a:spcPts val="100"/>
                        </a:spcBef>
                        <a:spcAft>
                          <a:spcPts val="100"/>
                        </a:spcAft>
                      </a:pPr>
                      <a:r>
                        <a:rPr lang="en-IN" sz="2000" dirty="0">
                          <a:latin typeface="Calibri"/>
                          <a:ea typeface="Times New Roman"/>
                        </a:rPr>
                        <a:t>-</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16510" algn="ctr">
                        <a:spcBef>
                          <a:spcPts val="100"/>
                        </a:spcBef>
                        <a:spcAft>
                          <a:spcPts val="100"/>
                        </a:spcAft>
                      </a:pPr>
                      <a:endParaRPr lang="en-IN" sz="2000" dirty="0">
                        <a:latin typeface="Calibri"/>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16510" algn="ctr">
                        <a:spcBef>
                          <a:spcPts val="100"/>
                        </a:spcBef>
                        <a:spcAft>
                          <a:spcPts val="100"/>
                        </a:spcAft>
                      </a:pPr>
                      <a:endParaRPr lang="en-IN" sz="2000" dirty="0">
                        <a:latin typeface="Calibri"/>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800846">
                <a:tc>
                  <a:txBody>
                    <a:bodyPr/>
                    <a:lstStyle/>
                    <a:p>
                      <a:pPr marL="0" marR="0" algn="ctr">
                        <a:spcBef>
                          <a:spcPts val="100"/>
                        </a:spcBef>
                        <a:spcAft>
                          <a:spcPts val="100"/>
                        </a:spcAft>
                      </a:pPr>
                      <a:r>
                        <a:rPr lang="en-IN" sz="2000">
                          <a:latin typeface="Calibri"/>
                          <a:ea typeface="Times New Roman"/>
                        </a:rPr>
                        <a:t>1986-87</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16510" algn="ctr">
                        <a:spcBef>
                          <a:spcPts val="100"/>
                        </a:spcBef>
                        <a:spcAft>
                          <a:spcPts val="100"/>
                        </a:spcAft>
                      </a:pPr>
                      <a:r>
                        <a:rPr lang="en-IN" sz="2000">
                          <a:latin typeface="Calibri"/>
                          <a:ea typeface="Times New Roman"/>
                        </a:rPr>
                        <a:t>484.9 **</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16510" algn="ctr">
                        <a:spcBef>
                          <a:spcPts val="100"/>
                        </a:spcBef>
                        <a:spcAft>
                          <a:spcPts val="100"/>
                        </a:spcAft>
                      </a:pPr>
                      <a:r>
                        <a:rPr lang="en-IN" sz="2000">
                          <a:latin typeface="Calibri"/>
                          <a:ea typeface="Times New Roman"/>
                        </a:rPr>
                        <a:t>255.40</a:t>
                      </a:r>
                      <a:endParaRPr lang="en-US" sz="2000">
                        <a:latin typeface="Times New Roman"/>
                        <a:ea typeface="Times New Roman"/>
                      </a:endParaRPr>
                    </a:p>
                    <a:p>
                      <a:pPr marL="0" marR="16510" algn="ctr">
                        <a:spcBef>
                          <a:spcPts val="100"/>
                        </a:spcBef>
                        <a:spcAft>
                          <a:spcPts val="100"/>
                        </a:spcAft>
                      </a:pPr>
                      <a:r>
                        <a:rPr lang="en-IN" sz="2000">
                          <a:latin typeface="Calibri"/>
                          <a:ea typeface="Times New Roman"/>
                        </a:rPr>
                        <a:t>(53%)</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16510" algn="ctr">
                        <a:spcBef>
                          <a:spcPts val="100"/>
                        </a:spcBef>
                        <a:spcAft>
                          <a:spcPts val="100"/>
                        </a:spcAft>
                      </a:pPr>
                      <a:r>
                        <a:rPr lang="en-IN" sz="2000">
                          <a:latin typeface="Calibri"/>
                          <a:ea typeface="Times New Roman"/>
                        </a:rPr>
                        <a:t>224.00</a:t>
                      </a:r>
                      <a:endParaRPr lang="en-US" sz="2000">
                        <a:latin typeface="Times New Roman"/>
                        <a:ea typeface="Times New Roman"/>
                      </a:endParaRPr>
                    </a:p>
                    <a:p>
                      <a:pPr marL="0" marR="16510" algn="ctr">
                        <a:spcBef>
                          <a:spcPts val="100"/>
                        </a:spcBef>
                        <a:spcAft>
                          <a:spcPts val="100"/>
                        </a:spcAft>
                      </a:pPr>
                      <a:r>
                        <a:rPr lang="en-IN" sz="2000">
                          <a:latin typeface="Calibri"/>
                          <a:ea typeface="Times New Roman"/>
                        </a:rPr>
                        <a:t>(46%)</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16510" algn="ctr">
                        <a:spcBef>
                          <a:spcPts val="100"/>
                        </a:spcBef>
                        <a:spcAft>
                          <a:spcPts val="100"/>
                        </a:spcAft>
                      </a:pPr>
                      <a:r>
                        <a:rPr lang="en-IN" sz="2000">
                          <a:latin typeface="Calibri"/>
                          <a:ea typeface="Times New Roman"/>
                        </a:rPr>
                        <a:t>5.50</a:t>
                      </a:r>
                      <a:endParaRPr lang="en-US" sz="2000">
                        <a:latin typeface="Times New Roman"/>
                        <a:ea typeface="Times New Roman"/>
                      </a:endParaRPr>
                    </a:p>
                    <a:p>
                      <a:pPr marL="0" marR="16510" algn="ctr">
                        <a:spcBef>
                          <a:spcPts val="100"/>
                        </a:spcBef>
                        <a:spcAft>
                          <a:spcPts val="100"/>
                        </a:spcAft>
                      </a:pPr>
                      <a:r>
                        <a:rPr lang="en-IN" sz="2000">
                          <a:latin typeface="Calibri"/>
                          <a:ea typeface="Times New Roman"/>
                        </a:rPr>
                        <a:t>(1%)</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16510" algn="ctr">
                        <a:spcBef>
                          <a:spcPts val="100"/>
                        </a:spcBef>
                        <a:spcAft>
                          <a:spcPts val="100"/>
                        </a:spcAft>
                      </a:pPr>
                      <a:r>
                        <a:rPr lang="en-IN" sz="2000" dirty="0">
                          <a:latin typeface="Calibri"/>
                          <a:ea typeface="Times New Roman"/>
                        </a:rPr>
                        <a:t>-</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16510" algn="ctr">
                        <a:spcBef>
                          <a:spcPts val="100"/>
                        </a:spcBef>
                        <a:spcAft>
                          <a:spcPts val="100"/>
                        </a:spcAft>
                      </a:pPr>
                      <a:endParaRPr lang="en-IN" sz="2000" dirty="0">
                        <a:latin typeface="Calibri"/>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16510" algn="ctr">
                        <a:spcBef>
                          <a:spcPts val="100"/>
                        </a:spcBef>
                        <a:spcAft>
                          <a:spcPts val="100"/>
                        </a:spcAft>
                      </a:pPr>
                      <a:endParaRPr lang="en-IN" sz="2000" dirty="0">
                        <a:latin typeface="Calibri"/>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163494">
                <a:tc>
                  <a:txBody>
                    <a:bodyPr/>
                    <a:lstStyle/>
                    <a:p>
                      <a:pPr marL="0" marR="0" algn="ctr">
                        <a:spcBef>
                          <a:spcPts val="100"/>
                        </a:spcBef>
                        <a:spcAft>
                          <a:spcPts val="100"/>
                        </a:spcAft>
                      </a:pPr>
                      <a:r>
                        <a:rPr lang="en-IN" sz="2000">
                          <a:latin typeface="Calibri"/>
                          <a:ea typeface="Times New Roman"/>
                        </a:rPr>
                        <a:t>2007-08</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16510" algn="ctr">
                        <a:spcBef>
                          <a:spcPts val="100"/>
                        </a:spcBef>
                        <a:spcAft>
                          <a:spcPts val="100"/>
                        </a:spcAft>
                      </a:pPr>
                      <a:r>
                        <a:rPr lang="en-IN" sz="2000" dirty="0">
                          <a:latin typeface="Calibri"/>
                          <a:ea typeface="Times New Roman"/>
                        </a:rPr>
                        <a:t>2555.35</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16510" algn="ctr">
                        <a:spcBef>
                          <a:spcPts val="100"/>
                        </a:spcBef>
                        <a:spcAft>
                          <a:spcPts val="100"/>
                        </a:spcAft>
                      </a:pPr>
                      <a:r>
                        <a:rPr lang="en-IN" sz="1800" dirty="0">
                          <a:latin typeface="Calibri"/>
                          <a:ea typeface="Times New Roman"/>
                        </a:rPr>
                        <a:t>768.72</a:t>
                      </a:r>
                      <a:endParaRPr lang="en-US" sz="1800" dirty="0">
                        <a:latin typeface="Times New Roman"/>
                        <a:ea typeface="Times New Roman"/>
                      </a:endParaRPr>
                    </a:p>
                    <a:p>
                      <a:pPr marL="0" marR="16510" algn="ctr">
                        <a:spcBef>
                          <a:spcPts val="100"/>
                        </a:spcBef>
                        <a:spcAft>
                          <a:spcPts val="100"/>
                        </a:spcAft>
                      </a:pPr>
                      <a:r>
                        <a:rPr lang="en-IN" sz="1800" dirty="0">
                          <a:latin typeface="Calibri"/>
                          <a:ea typeface="Times New Roman"/>
                        </a:rPr>
                        <a:t>(30.08%)</a:t>
                      </a:r>
                      <a:endParaRPr lang="en-US" sz="18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16510" algn="ctr">
                        <a:spcBef>
                          <a:spcPts val="100"/>
                        </a:spcBef>
                        <a:spcAft>
                          <a:spcPts val="100"/>
                        </a:spcAft>
                      </a:pPr>
                      <a:r>
                        <a:rPr lang="en-IN" sz="1800" dirty="0">
                          <a:latin typeface="Calibri"/>
                          <a:ea typeface="Times New Roman"/>
                        </a:rPr>
                        <a:t>1558.87</a:t>
                      </a:r>
                      <a:endParaRPr lang="en-US" sz="1800" dirty="0">
                        <a:latin typeface="Times New Roman"/>
                        <a:ea typeface="Times New Roman"/>
                      </a:endParaRPr>
                    </a:p>
                    <a:p>
                      <a:pPr marL="0" marR="16510" algn="ctr">
                        <a:spcBef>
                          <a:spcPts val="100"/>
                        </a:spcBef>
                        <a:spcAft>
                          <a:spcPts val="100"/>
                        </a:spcAft>
                      </a:pPr>
                      <a:r>
                        <a:rPr lang="en-IN" sz="1800" dirty="0">
                          <a:latin typeface="Calibri"/>
                          <a:ea typeface="Times New Roman"/>
                        </a:rPr>
                        <a:t>(61.01%)</a:t>
                      </a:r>
                      <a:endParaRPr lang="en-US" sz="18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16510" algn="ctr">
                        <a:spcBef>
                          <a:spcPts val="100"/>
                        </a:spcBef>
                        <a:spcAft>
                          <a:spcPts val="100"/>
                        </a:spcAft>
                      </a:pPr>
                      <a:r>
                        <a:rPr lang="en-IN" sz="1800" dirty="0">
                          <a:latin typeface="Calibri"/>
                          <a:ea typeface="Times New Roman"/>
                        </a:rPr>
                        <a:t>59.10</a:t>
                      </a:r>
                      <a:endParaRPr lang="en-US" sz="1800" dirty="0">
                        <a:latin typeface="Times New Roman"/>
                        <a:ea typeface="Times New Roman"/>
                      </a:endParaRPr>
                    </a:p>
                    <a:p>
                      <a:pPr marL="0" marR="16510" algn="ctr">
                        <a:spcBef>
                          <a:spcPts val="100"/>
                        </a:spcBef>
                        <a:spcAft>
                          <a:spcPts val="100"/>
                        </a:spcAft>
                      </a:pPr>
                      <a:r>
                        <a:rPr lang="en-IN" sz="1800" dirty="0">
                          <a:latin typeface="Calibri"/>
                          <a:ea typeface="Times New Roman"/>
                        </a:rPr>
                        <a:t>(2.31%)</a:t>
                      </a:r>
                      <a:endParaRPr lang="en-US" sz="18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16510" algn="ctr">
                        <a:spcBef>
                          <a:spcPts val="100"/>
                        </a:spcBef>
                        <a:spcAft>
                          <a:spcPts val="100"/>
                        </a:spcAft>
                      </a:pPr>
                      <a:r>
                        <a:rPr lang="en-IN" sz="1800" dirty="0">
                          <a:latin typeface="Calibri"/>
                          <a:ea typeface="Times New Roman"/>
                        </a:rPr>
                        <a:t>0.28</a:t>
                      </a:r>
                      <a:endParaRPr lang="en-US" sz="1800" dirty="0">
                        <a:latin typeface="Times New Roman"/>
                        <a:ea typeface="Times New Roman"/>
                      </a:endParaRPr>
                    </a:p>
                    <a:p>
                      <a:pPr marL="0" marR="16510" algn="ctr">
                        <a:spcBef>
                          <a:spcPts val="100"/>
                        </a:spcBef>
                        <a:spcAft>
                          <a:spcPts val="100"/>
                        </a:spcAft>
                      </a:pPr>
                      <a:r>
                        <a:rPr lang="en-IN" sz="1800" dirty="0">
                          <a:latin typeface="Calibri"/>
                          <a:ea typeface="Times New Roman"/>
                        </a:rPr>
                        <a:t>(0.01%)</a:t>
                      </a:r>
                      <a:endParaRPr lang="en-US" sz="18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16510" algn="ctr">
                        <a:spcBef>
                          <a:spcPts val="100"/>
                        </a:spcBef>
                        <a:spcAft>
                          <a:spcPts val="100"/>
                        </a:spcAft>
                      </a:pPr>
                      <a:r>
                        <a:rPr lang="en-IN" sz="1800" dirty="0">
                          <a:latin typeface="Calibri"/>
                          <a:ea typeface="Times New Roman"/>
                        </a:rPr>
                        <a:t>113.50</a:t>
                      </a:r>
                      <a:endParaRPr lang="en-US" sz="1800" dirty="0">
                        <a:latin typeface="Times New Roman"/>
                        <a:ea typeface="Times New Roman"/>
                      </a:endParaRPr>
                    </a:p>
                    <a:p>
                      <a:pPr marL="0" marR="16510" algn="ctr">
                        <a:spcBef>
                          <a:spcPts val="100"/>
                        </a:spcBef>
                        <a:spcAft>
                          <a:spcPts val="100"/>
                        </a:spcAft>
                      </a:pPr>
                      <a:r>
                        <a:rPr lang="en-IN" sz="1800" dirty="0">
                          <a:latin typeface="Calibri"/>
                          <a:ea typeface="Times New Roman"/>
                        </a:rPr>
                        <a:t>(4.44%)</a:t>
                      </a:r>
                      <a:endParaRPr lang="en-US" sz="18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16510" algn="ctr">
                        <a:spcBef>
                          <a:spcPts val="100"/>
                        </a:spcBef>
                        <a:spcAft>
                          <a:spcPts val="100"/>
                        </a:spcAft>
                      </a:pPr>
                      <a:r>
                        <a:rPr lang="en-IN" sz="1800" dirty="0">
                          <a:latin typeface="Calibri"/>
                          <a:ea typeface="Times New Roman"/>
                        </a:rPr>
                        <a:t>54.88</a:t>
                      </a:r>
                      <a:endParaRPr lang="en-US" sz="1800" dirty="0">
                        <a:latin typeface="Times New Roman"/>
                        <a:ea typeface="Times New Roman"/>
                      </a:endParaRPr>
                    </a:p>
                    <a:p>
                      <a:pPr marL="0" marR="16510" algn="ctr">
                        <a:spcBef>
                          <a:spcPts val="100"/>
                        </a:spcBef>
                        <a:spcAft>
                          <a:spcPts val="100"/>
                        </a:spcAft>
                      </a:pPr>
                      <a:r>
                        <a:rPr lang="en-IN" sz="1800" dirty="0">
                          <a:latin typeface="Calibri"/>
                          <a:ea typeface="Times New Roman"/>
                        </a:rPr>
                        <a:t>(2.15%)</a:t>
                      </a:r>
                      <a:endParaRPr lang="en-US" sz="18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en-US" dirty="0" smtClean="0"/>
              <a:t>Historical analysis</a:t>
            </a:r>
            <a:endParaRPr lang="en-US" dirty="0"/>
          </a:p>
        </p:txBody>
      </p:sp>
      <p:graphicFrame>
        <p:nvGraphicFramePr>
          <p:cNvPr id="5" name="Table 4"/>
          <p:cNvGraphicFramePr>
            <a:graphicFrameLocks noGrp="1"/>
          </p:cNvGraphicFramePr>
          <p:nvPr/>
        </p:nvGraphicFramePr>
        <p:xfrm>
          <a:off x="304800" y="914400"/>
          <a:ext cx="8610600" cy="5791200"/>
        </p:xfrm>
        <a:graphic>
          <a:graphicData uri="http://schemas.openxmlformats.org/drawingml/2006/table">
            <a:tbl>
              <a:tblPr/>
              <a:tblGrid>
                <a:gridCol w="356598"/>
                <a:gridCol w="689784"/>
                <a:gridCol w="3900975"/>
                <a:gridCol w="1206673"/>
                <a:gridCol w="1206673"/>
                <a:gridCol w="1249897"/>
              </a:tblGrid>
              <a:tr h="888883">
                <a:tc>
                  <a:txBody>
                    <a:bodyPr/>
                    <a:lstStyle/>
                    <a:p>
                      <a:pPr marL="0" marR="0" algn="ctr">
                        <a:spcBef>
                          <a:spcPts val="0"/>
                        </a:spcBef>
                        <a:spcAft>
                          <a:spcPts val="0"/>
                        </a:spcAft>
                      </a:pPr>
                      <a:r>
                        <a:rPr lang="en-IN" sz="800" dirty="0">
                          <a:solidFill>
                            <a:srgbClr val="000000"/>
                          </a:solidFill>
                          <a:latin typeface="Calibri"/>
                          <a:ea typeface="Times New Roman"/>
                        </a:rPr>
                        <a:t>1</a:t>
                      </a:r>
                      <a:endParaRPr lang="en-US" sz="12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spcBef>
                          <a:spcPts val="0"/>
                        </a:spcBef>
                        <a:spcAft>
                          <a:spcPts val="0"/>
                        </a:spcAft>
                      </a:pPr>
                      <a:endParaRPr lang="en-US" sz="2000" dirty="0">
                        <a:latin typeface="Times New Roman"/>
                        <a:ea typeface="Times New Roman"/>
                      </a:endParaRPr>
                    </a:p>
                    <a:p>
                      <a:pPr marL="0" marR="0" algn="ctr">
                        <a:spcBef>
                          <a:spcPts val="0"/>
                        </a:spcBef>
                        <a:spcAft>
                          <a:spcPts val="0"/>
                        </a:spcAft>
                      </a:pPr>
                      <a:r>
                        <a:rPr lang="en-IN" sz="2000" b="1" dirty="0">
                          <a:solidFill>
                            <a:srgbClr val="000000"/>
                          </a:solidFill>
                          <a:latin typeface="Calibri"/>
                          <a:ea typeface="Times New Roman"/>
                        </a:rPr>
                        <a:t>Ratio With Respect To Total Transport Demand</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hMerge="1">
                  <a:txBody>
                    <a:bodyPr/>
                    <a:lstStyle/>
                    <a:p>
                      <a:endParaRPr lang="en-US"/>
                    </a:p>
                  </a:txBody>
                  <a:tcPr/>
                </a:tc>
                <a:tc>
                  <a:txBody>
                    <a:bodyPr/>
                    <a:lstStyle/>
                    <a:p>
                      <a:pPr marL="0" marR="0" algn="ctr">
                        <a:spcBef>
                          <a:spcPts val="0"/>
                        </a:spcBef>
                        <a:spcAft>
                          <a:spcPts val="0"/>
                        </a:spcAft>
                      </a:pPr>
                      <a:r>
                        <a:rPr lang="en-IN" sz="2000" b="1">
                          <a:solidFill>
                            <a:srgbClr val="000000"/>
                          </a:solidFill>
                          <a:latin typeface="Calibri"/>
                          <a:ea typeface="Times New Roman"/>
                        </a:rPr>
                        <a:t>1978-1979</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IN" sz="2000" b="1">
                          <a:solidFill>
                            <a:srgbClr val="000000"/>
                          </a:solidFill>
                          <a:latin typeface="Calibri"/>
                          <a:ea typeface="Times New Roman"/>
                        </a:rPr>
                        <a:t>1986-1987</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IN" sz="2000" b="1">
                          <a:solidFill>
                            <a:srgbClr val="000000"/>
                          </a:solidFill>
                          <a:latin typeface="Calibri"/>
                          <a:ea typeface="Times New Roman"/>
                        </a:rPr>
                        <a:t>2007-2008</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D9C3"/>
                    </a:solidFill>
                  </a:tcPr>
                </a:tc>
              </a:tr>
              <a:tr h="296870">
                <a:tc>
                  <a:txBody>
                    <a:bodyPr/>
                    <a:lstStyle/>
                    <a:p>
                      <a:endParaRPr lang="en-US" sz="1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 i )</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dirty="0">
                          <a:solidFill>
                            <a:srgbClr val="000000"/>
                          </a:solidFill>
                          <a:latin typeface="Calibri"/>
                          <a:ea typeface="Times New Roman"/>
                        </a:rPr>
                        <a:t>Bulk</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0.594</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0.598</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0.485</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6870">
                <a:tc>
                  <a:txBody>
                    <a:bodyPr/>
                    <a:lstStyle/>
                    <a:p>
                      <a:endParaRPr lang="en-US" sz="1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 ii )</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dirty="0">
                          <a:solidFill>
                            <a:srgbClr val="000000"/>
                          </a:solidFill>
                          <a:latin typeface="Calibri"/>
                          <a:ea typeface="Times New Roman"/>
                        </a:rPr>
                        <a:t>Non Bulk</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0.235</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0.228</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0.195</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6870">
                <a:tc>
                  <a:txBody>
                    <a:bodyPr/>
                    <a:lstStyle/>
                    <a:p>
                      <a:endParaRPr lang="en-US" sz="1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 iii )</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dirty="0">
                          <a:solidFill>
                            <a:srgbClr val="000000"/>
                          </a:solidFill>
                          <a:latin typeface="Calibri"/>
                          <a:ea typeface="Times New Roman"/>
                        </a:rPr>
                        <a:t>Containersable High Value</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dirty="0">
                          <a:solidFill>
                            <a:srgbClr val="000000"/>
                          </a:solidFill>
                          <a:latin typeface="Calibri"/>
                          <a:ea typeface="Times New Roman"/>
                        </a:rPr>
                        <a:t>0.171</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0.173</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0.319</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6870">
                <a:tc>
                  <a:txBody>
                    <a:bodyPr/>
                    <a:lstStyle/>
                    <a:p>
                      <a:pPr marL="0" marR="0" algn="ctr">
                        <a:spcBef>
                          <a:spcPts val="0"/>
                        </a:spcBef>
                        <a:spcAft>
                          <a:spcPts val="0"/>
                        </a:spcAft>
                      </a:pPr>
                      <a:r>
                        <a:rPr lang="en-IN" sz="800">
                          <a:solidFill>
                            <a:srgbClr val="000000"/>
                          </a:solidFill>
                          <a:latin typeface="Calibri"/>
                          <a:ea typeface="Times New Roman"/>
                        </a:rPr>
                        <a:t>2</a:t>
                      </a:r>
                      <a:endParaRPr lang="en-US" sz="12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5">
                  <a:txBody>
                    <a:bodyPr/>
                    <a:lstStyle/>
                    <a:p>
                      <a:pPr marL="0" marR="0" algn="ctr">
                        <a:spcBef>
                          <a:spcPts val="0"/>
                        </a:spcBef>
                        <a:spcAft>
                          <a:spcPts val="0"/>
                        </a:spcAft>
                      </a:pPr>
                      <a:r>
                        <a:rPr lang="en-IN" sz="2000" b="1" dirty="0">
                          <a:solidFill>
                            <a:srgbClr val="000000"/>
                          </a:solidFill>
                          <a:latin typeface="Calibri"/>
                          <a:ea typeface="Times New Roman"/>
                        </a:rPr>
                        <a:t>Share - Bulk</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6870">
                <a:tc>
                  <a:txBody>
                    <a:bodyPr/>
                    <a:lstStyle/>
                    <a:p>
                      <a:endParaRPr lang="en-US" sz="1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 i )</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Rail</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dirty="0">
                          <a:solidFill>
                            <a:srgbClr val="000000"/>
                          </a:solidFill>
                          <a:latin typeface="Calibri"/>
                          <a:ea typeface="Times New Roman"/>
                        </a:rPr>
                        <a:t>0.825</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0.712</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0.584</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6870">
                <a:tc>
                  <a:txBody>
                    <a:bodyPr/>
                    <a:lstStyle/>
                    <a:p>
                      <a:endParaRPr lang="en-US" sz="1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 ii )</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Road</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dirty="0">
                          <a:solidFill>
                            <a:srgbClr val="000000"/>
                          </a:solidFill>
                          <a:latin typeface="Calibri"/>
                          <a:ea typeface="Times New Roman"/>
                        </a:rPr>
                        <a:t>0.174</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dirty="0">
                          <a:solidFill>
                            <a:srgbClr val="000000"/>
                          </a:solidFill>
                          <a:latin typeface="Calibri"/>
                          <a:ea typeface="Times New Roman"/>
                        </a:rPr>
                        <a:t>0.287</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0.416</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6870">
                <a:tc>
                  <a:txBody>
                    <a:bodyPr/>
                    <a:lstStyle/>
                    <a:p>
                      <a:pPr marL="0" marR="0" algn="ctr">
                        <a:spcBef>
                          <a:spcPts val="0"/>
                        </a:spcBef>
                        <a:spcAft>
                          <a:spcPts val="0"/>
                        </a:spcAft>
                      </a:pPr>
                      <a:r>
                        <a:rPr lang="en-IN" sz="800">
                          <a:solidFill>
                            <a:srgbClr val="000000"/>
                          </a:solidFill>
                          <a:latin typeface="Calibri"/>
                          <a:ea typeface="Times New Roman"/>
                        </a:rPr>
                        <a:t>3</a:t>
                      </a:r>
                      <a:endParaRPr lang="en-US" sz="12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5">
                  <a:txBody>
                    <a:bodyPr/>
                    <a:lstStyle/>
                    <a:p>
                      <a:pPr marL="0" marR="0" algn="ctr">
                        <a:spcBef>
                          <a:spcPts val="0"/>
                        </a:spcBef>
                        <a:spcAft>
                          <a:spcPts val="0"/>
                        </a:spcAft>
                      </a:pPr>
                      <a:r>
                        <a:rPr lang="en-IN" sz="2000" b="1" dirty="0">
                          <a:solidFill>
                            <a:srgbClr val="000000"/>
                          </a:solidFill>
                          <a:latin typeface="Calibri"/>
                          <a:ea typeface="Times New Roman"/>
                        </a:rPr>
                        <a:t>Share - Non Bulk</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6870">
                <a:tc>
                  <a:txBody>
                    <a:bodyPr/>
                    <a:lstStyle/>
                    <a:p>
                      <a:endParaRPr lang="en-US" sz="1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 i )</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Rail</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0.483</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dirty="0">
                          <a:solidFill>
                            <a:srgbClr val="000000"/>
                          </a:solidFill>
                          <a:latin typeface="Calibri"/>
                          <a:ea typeface="Times New Roman"/>
                        </a:rPr>
                        <a:t>0.377</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0.136</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6870">
                <a:tc>
                  <a:txBody>
                    <a:bodyPr/>
                    <a:lstStyle/>
                    <a:p>
                      <a:endParaRPr lang="en-US" sz="1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 ii )</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Road</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0.516</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dirty="0">
                          <a:solidFill>
                            <a:srgbClr val="000000"/>
                          </a:solidFill>
                          <a:latin typeface="Calibri"/>
                          <a:ea typeface="Times New Roman"/>
                        </a:rPr>
                        <a:t>0.622</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0.863</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6870">
                <a:tc>
                  <a:txBody>
                    <a:bodyPr/>
                    <a:lstStyle/>
                    <a:p>
                      <a:pPr marL="0" marR="0" algn="ctr">
                        <a:spcBef>
                          <a:spcPts val="0"/>
                        </a:spcBef>
                        <a:spcAft>
                          <a:spcPts val="0"/>
                        </a:spcAft>
                      </a:pPr>
                      <a:r>
                        <a:rPr lang="en-IN" sz="800">
                          <a:solidFill>
                            <a:srgbClr val="000000"/>
                          </a:solidFill>
                          <a:latin typeface="Calibri"/>
                          <a:ea typeface="Times New Roman"/>
                        </a:rPr>
                        <a:t>4</a:t>
                      </a:r>
                      <a:endParaRPr lang="en-US" sz="12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5">
                  <a:txBody>
                    <a:bodyPr/>
                    <a:lstStyle/>
                    <a:p>
                      <a:pPr marL="0" marR="0" algn="ctr">
                        <a:spcBef>
                          <a:spcPts val="0"/>
                        </a:spcBef>
                        <a:spcAft>
                          <a:spcPts val="0"/>
                        </a:spcAft>
                      </a:pPr>
                      <a:r>
                        <a:rPr lang="en-IN" sz="2000" b="1" dirty="0">
                          <a:solidFill>
                            <a:srgbClr val="000000"/>
                          </a:solidFill>
                          <a:latin typeface="Calibri"/>
                          <a:ea typeface="Times New Roman"/>
                        </a:rPr>
                        <a:t>Share - Containersable High Value</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6870">
                <a:tc>
                  <a:txBody>
                    <a:bodyPr/>
                    <a:lstStyle/>
                    <a:p>
                      <a:endParaRPr lang="en-US" sz="1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 i )</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Rail</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0.321</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0.173</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dirty="0">
                          <a:solidFill>
                            <a:srgbClr val="000000"/>
                          </a:solidFill>
                          <a:latin typeface="Calibri"/>
                          <a:ea typeface="Times New Roman"/>
                        </a:rPr>
                        <a:t>0.074</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6870">
                <a:tc>
                  <a:txBody>
                    <a:bodyPr/>
                    <a:lstStyle/>
                    <a:p>
                      <a:endParaRPr lang="en-US" sz="1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 ii )</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Road</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0.679</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0.827</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dirty="0">
                          <a:solidFill>
                            <a:srgbClr val="000000"/>
                          </a:solidFill>
                          <a:latin typeface="Calibri"/>
                          <a:ea typeface="Times New Roman"/>
                        </a:rPr>
                        <a:t>0.926</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6870">
                <a:tc>
                  <a:txBody>
                    <a:bodyPr/>
                    <a:lstStyle/>
                    <a:p>
                      <a:pPr marL="0" marR="0" algn="ctr">
                        <a:spcBef>
                          <a:spcPts val="0"/>
                        </a:spcBef>
                        <a:spcAft>
                          <a:spcPts val="0"/>
                        </a:spcAft>
                      </a:pPr>
                      <a:r>
                        <a:rPr lang="en-IN" sz="800">
                          <a:solidFill>
                            <a:srgbClr val="000000"/>
                          </a:solidFill>
                          <a:latin typeface="Calibri"/>
                          <a:ea typeface="Times New Roman"/>
                        </a:rPr>
                        <a:t>5</a:t>
                      </a:r>
                      <a:endParaRPr lang="en-US" sz="12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5">
                  <a:txBody>
                    <a:bodyPr/>
                    <a:lstStyle/>
                    <a:p>
                      <a:pPr marL="0" marR="0" algn="ctr">
                        <a:spcBef>
                          <a:spcPts val="0"/>
                        </a:spcBef>
                        <a:spcAft>
                          <a:spcPts val="0"/>
                        </a:spcAft>
                      </a:pPr>
                      <a:r>
                        <a:rPr lang="en-IN" sz="2000" b="1" dirty="0">
                          <a:solidFill>
                            <a:srgbClr val="000000"/>
                          </a:solidFill>
                          <a:latin typeface="Calibri"/>
                          <a:ea typeface="Times New Roman"/>
                        </a:rPr>
                        <a:t>Rate Of Growth Of Transport (%)</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6870">
                <a:tc>
                  <a:txBody>
                    <a:bodyPr/>
                    <a:lstStyle/>
                    <a:p>
                      <a:endParaRPr lang="en-US" sz="1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 i )</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Bulk</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8.64</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dirty="0">
                          <a:solidFill>
                            <a:srgbClr val="000000"/>
                          </a:solidFill>
                          <a:latin typeface="Calibri"/>
                          <a:ea typeface="Times New Roman"/>
                        </a:rPr>
                        <a:t>14.83</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6870">
                <a:tc>
                  <a:txBody>
                    <a:bodyPr/>
                    <a:lstStyle/>
                    <a:p>
                      <a:endParaRPr lang="en-US" sz="1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 ii )</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Non Bulk</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7.94</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dirty="0">
                          <a:solidFill>
                            <a:srgbClr val="000000"/>
                          </a:solidFill>
                          <a:latin typeface="Calibri"/>
                          <a:ea typeface="Times New Roman"/>
                        </a:rPr>
                        <a:t>15.94</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6870">
                <a:tc>
                  <a:txBody>
                    <a:bodyPr/>
                    <a:lstStyle/>
                    <a:p>
                      <a:endParaRPr lang="en-US" sz="1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 iii )</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dirty="0">
                          <a:solidFill>
                            <a:srgbClr val="000000"/>
                          </a:solidFill>
                          <a:latin typeface="Calibri"/>
                          <a:ea typeface="Times New Roman"/>
                        </a:rPr>
                        <a:t>Containersable High Value</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Calibri"/>
                          <a:ea typeface="Times New Roman"/>
                        </a:rPr>
                        <a:t>8.85</a:t>
                      </a:r>
                      <a:endParaRPr lang="en-US" sz="20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IN" sz="2000" dirty="0">
                          <a:solidFill>
                            <a:srgbClr val="000000"/>
                          </a:solidFill>
                          <a:latin typeface="Calibri"/>
                          <a:ea typeface="Times New Roman"/>
                        </a:rPr>
                        <a:t>39.99</a:t>
                      </a:r>
                      <a:endParaRPr lang="en-US" sz="20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1930</Words>
  <Application>Microsoft Office PowerPoint</Application>
  <PresentationFormat>On-screen Show (4:3)</PresentationFormat>
  <Paragraphs>657</Paragraphs>
  <Slides>47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Office Theme</vt:lpstr>
      <vt:lpstr>Slide</vt:lpstr>
      <vt:lpstr>Decline of railways, competitive alternate modes, multimodal systems</vt:lpstr>
      <vt:lpstr>Structure of presentation</vt:lpstr>
      <vt:lpstr>Key messages</vt:lpstr>
      <vt:lpstr>Key message</vt:lpstr>
      <vt:lpstr>Slide 5</vt:lpstr>
      <vt:lpstr>Slide 6</vt:lpstr>
      <vt:lpstr>Historical analysis </vt:lpstr>
      <vt:lpstr>Historical evolution of modal shares</vt:lpstr>
      <vt:lpstr>Historical analysis</vt:lpstr>
      <vt:lpstr>Historical analysis</vt:lpstr>
      <vt:lpstr>Dominance of rail mode</vt:lpstr>
      <vt:lpstr>Value chain—historical analysis</vt:lpstr>
      <vt:lpstr>Commodity wise modal share</vt:lpstr>
      <vt:lpstr>Service requirements</vt:lpstr>
      <vt:lpstr>Commodity Characteristics</vt:lpstr>
      <vt:lpstr>Rail transport elasticity</vt:lpstr>
      <vt:lpstr>INFERENCES FROM GDP ANALYSIS</vt:lpstr>
      <vt:lpstr>Implications for transporters</vt:lpstr>
      <vt:lpstr>DOMINANCE OF RAIL IN PASSENGER TRANSPORT</vt:lpstr>
      <vt:lpstr>Concerns - railways</vt:lpstr>
      <vt:lpstr>Issues for Discussion</vt:lpstr>
      <vt:lpstr>MAPPING OF PASSENGER SERVICES ON CUSTOMER  DIMENSIONS</vt:lpstr>
      <vt:lpstr>MAPPING OF FREIGHT SERVICES ON CUSTOMER  DIMENSIONS</vt:lpstr>
      <vt:lpstr>Slide 24</vt:lpstr>
      <vt:lpstr>Slide 25</vt:lpstr>
      <vt:lpstr>Slide 26</vt:lpstr>
      <vt:lpstr>Slide 27</vt:lpstr>
      <vt:lpstr>Multimodal transport in India</vt:lpstr>
      <vt:lpstr>Multi modal transport</vt:lpstr>
      <vt:lpstr>Containerization—KPMG analysis in india</vt:lpstr>
      <vt:lpstr>Containerization and handling</vt:lpstr>
      <vt:lpstr>Status on date</vt:lpstr>
      <vt:lpstr>WHY RAILWAYS</vt:lpstr>
      <vt:lpstr>Indicators of growing economy</vt:lpstr>
      <vt:lpstr>Megatrends to affect economy</vt:lpstr>
      <vt:lpstr>Indian perception position in world  economy</vt:lpstr>
      <vt:lpstr>Key drivers of Indian transport system</vt:lpstr>
      <vt:lpstr>Present directioning of transport</vt:lpstr>
      <vt:lpstr>Directioning </vt:lpstr>
      <vt:lpstr>Future evolution of transport</vt:lpstr>
      <vt:lpstr>Slide 41</vt:lpstr>
      <vt:lpstr>Slide 42</vt:lpstr>
      <vt:lpstr>Slide 43</vt:lpstr>
      <vt:lpstr>ASEAN India connectivity</vt:lpstr>
      <vt:lpstr>Slide 45</vt:lpstr>
      <vt:lpstr>Slide 46</vt:lpstr>
      <vt:lpstr>THANK YOU ANY QUESTIONS</vt:lpstr>
    </vt:vector>
  </TitlesOfParts>
  <Company>rites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Decline of railways, competitive alternate modes, multimodal systems</dc:title>
  <dc:creator>rites</dc:creator>
  <cp:lastModifiedBy>rites</cp:lastModifiedBy>
  <cp:revision>29</cp:revision>
  <dcterms:created xsi:type="dcterms:W3CDTF">2014-09-17T01:08:01Z</dcterms:created>
  <dcterms:modified xsi:type="dcterms:W3CDTF">2014-09-19T00:41:18Z</dcterms:modified>
</cp:coreProperties>
</file>