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handoutMasterIdLst>
    <p:handoutMasterId r:id="rId72"/>
  </p:handoutMasterIdLst>
  <p:sldIdLst>
    <p:sldId id="256" r:id="rId2"/>
    <p:sldId id="303" r:id="rId3"/>
    <p:sldId id="304" r:id="rId4"/>
    <p:sldId id="375" r:id="rId5"/>
    <p:sldId id="318" r:id="rId6"/>
    <p:sldId id="320" r:id="rId7"/>
    <p:sldId id="325" r:id="rId8"/>
    <p:sldId id="376" r:id="rId9"/>
    <p:sldId id="317" r:id="rId10"/>
    <p:sldId id="378" r:id="rId11"/>
    <p:sldId id="388" r:id="rId12"/>
    <p:sldId id="379" r:id="rId13"/>
    <p:sldId id="322" r:id="rId14"/>
    <p:sldId id="373" r:id="rId15"/>
    <p:sldId id="324" r:id="rId16"/>
    <p:sldId id="323" r:id="rId17"/>
    <p:sldId id="364" r:id="rId18"/>
    <p:sldId id="380" r:id="rId19"/>
    <p:sldId id="372" r:id="rId20"/>
    <p:sldId id="369" r:id="rId21"/>
    <p:sldId id="370" r:id="rId22"/>
    <p:sldId id="371" r:id="rId23"/>
    <p:sldId id="384" r:id="rId24"/>
    <p:sldId id="381" r:id="rId25"/>
    <p:sldId id="328" r:id="rId26"/>
    <p:sldId id="330" r:id="rId27"/>
    <p:sldId id="331" r:id="rId28"/>
    <p:sldId id="332" r:id="rId29"/>
    <p:sldId id="305" r:id="rId30"/>
    <p:sldId id="336" r:id="rId31"/>
    <p:sldId id="337" r:id="rId32"/>
    <p:sldId id="346" r:id="rId33"/>
    <p:sldId id="382" r:id="rId34"/>
    <p:sldId id="383" r:id="rId35"/>
    <p:sldId id="343" r:id="rId36"/>
    <p:sldId id="344" r:id="rId37"/>
    <p:sldId id="347" r:id="rId38"/>
    <p:sldId id="335" r:id="rId39"/>
    <p:sldId id="333" r:id="rId40"/>
    <p:sldId id="352" r:id="rId41"/>
    <p:sldId id="351" r:id="rId42"/>
    <p:sldId id="353" r:id="rId43"/>
    <p:sldId id="366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48" r:id="rId52"/>
    <p:sldId id="349" r:id="rId53"/>
    <p:sldId id="361" r:id="rId54"/>
    <p:sldId id="362" r:id="rId55"/>
    <p:sldId id="367" r:id="rId56"/>
    <p:sldId id="368" r:id="rId57"/>
    <p:sldId id="389" r:id="rId58"/>
    <p:sldId id="386" r:id="rId59"/>
    <p:sldId id="311" r:id="rId60"/>
    <p:sldId id="310" r:id="rId61"/>
    <p:sldId id="312" r:id="rId62"/>
    <p:sldId id="309" r:id="rId63"/>
    <p:sldId id="387" r:id="rId64"/>
    <p:sldId id="391" r:id="rId65"/>
    <p:sldId id="392" r:id="rId66"/>
    <p:sldId id="393" r:id="rId67"/>
    <p:sldId id="394" r:id="rId68"/>
    <p:sldId id="395" r:id="rId69"/>
    <p:sldId id="396" r:id="rId70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FBF8-3789-42A3-977C-06C22512ACCE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BCE3E-2975-4C5E-9749-65DF6088A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346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B3FC-1E76-478A-A1C0-14E5FE696C1F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7ADF4-D085-4896-B119-50DB02533E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751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7ADF4-D085-4896-B119-50DB02533E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994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CF797D4-A1E2-4A9E-ABF0-BDE825ECCE8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3C5D84-C7BE-42EC-96EA-8D7F672A7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199" y="533400"/>
            <a:ext cx="2055085" cy="1375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399" y="541004"/>
            <a:ext cx="2472844" cy="1367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15" y="1752600"/>
            <a:ext cx="8836885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Social Cost of Transport Modes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8305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Dr. Rachna Gangwar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Associate Professor, TAPMI School of Business </a:t>
            </a:r>
          </a:p>
          <a:p>
            <a:r>
              <a:rPr lang="en-US" sz="2000" dirty="0" err="1" smtClean="0">
                <a:solidFill>
                  <a:schemeClr val="tx1"/>
                </a:solidFill>
              </a:rPr>
              <a:t>Manipal</a:t>
            </a:r>
            <a:r>
              <a:rPr lang="en-US" sz="2000" dirty="0" smtClean="0">
                <a:solidFill>
                  <a:schemeClr val="tx1"/>
                </a:solidFill>
              </a:rPr>
              <a:t> University Jaipur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1243" y="541005"/>
            <a:ext cx="2250406" cy="1367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99" y="533400"/>
            <a:ext cx="2286000" cy="137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6552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a way to give transport users the right incentives</a:t>
            </a:r>
          </a:p>
          <a:p>
            <a:r>
              <a:rPr lang="en-US" sz="2800" dirty="0" smtClean="0"/>
              <a:t>The internalization</a:t>
            </a:r>
            <a:r>
              <a:rPr lang="en-US" sz="2800" b="1" dirty="0" smtClean="0"/>
              <a:t> </a:t>
            </a:r>
            <a:r>
              <a:rPr lang="en-US" sz="2800" dirty="0" smtClean="0"/>
              <a:t>of external costs can done through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regulation, i.e. command and control measures </a:t>
            </a:r>
            <a:endParaRPr lang="en-US" sz="2400" dirty="0" smtClean="0"/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/>
              <a:t>Emission standards, process specification, product specification, institutional regulation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market-based instruments (e.g. taxes, charges, emission trading, etc</a:t>
            </a:r>
            <a:r>
              <a:rPr lang="en-US" sz="2400" dirty="0" smtClean="0"/>
              <a:t>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615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Instruments for Internalizing External Costs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61" y="1676400"/>
            <a:ext cx="8460468" cy="503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955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(or internal </a:t>
            </a:r>
            <a:r>
              <a:rPr lang="en-US" dirty="0"/>
              <a:t>costs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Directly </a:t>
            </a:r>
            <a:r>
              <a:rPr lang="en-US" sz="2800" dirty="0"/>
              <a:t>borne by </a:t>
            </a:r>
            <a:r>
              <a:rPr lang="en-US" sz="2800" dirty="0" smtClean="0"/>
              <a:t>transport users</a:t>
            </a:r>
          </a:p>
          <a:p>
            <a:pPr lvl="1"/>
            <a:r>
              <a:rPr lang="en-US" sz="2400" dirty="0" smtClean="0"/>
              <a:t>costs </a:t>
            </a:r>
            <a:r>
              <a:rPr lang="en-US" sz="2400" dirty="0"/>
              <a:t>of depreciation and maintenance of vehicles</a:t>
            </a:r>
          </a:p>
          <a:p>
            <a:pPr lvl="1"/>
            <a:r>
              <a:rPr lang="en-US" sz="2400" dirty="0"/>
              <a:t>costs of insurance</a:t>
            </a:r>
          </a:p>
          <a:p>
            <a:pPr lvl="1"/>
            <a:r>
              <a:rPr lang="en-US" sz="2400" dirty="0"/>
              <a:t>fuel costs</a:t>
            </a:r>
          </a:p>
          <a:p>
            <a:pPr lvl="1"/>
            <a:r>
              <a:rPr lang="en-US" sz="2400" dirty="0" smtClean="0"/>
              <a:t>own </a:t>
            </a:r>
            <a:r>
              <a:rPr lang="en-US" sz="2400" dirty="0"/>
              <a:t>time </a:t>
            </a:r>
            <a:r>
              <a:rPr lang="en-US" sz="2400" dirty="0" smtClean="0"/>
              <a:t>costs</a:t>
            </a:r>
          </a:p>
          <a:p>
            <a:pPr lvl="1"/>
            <a:r>
              <a:rPr lang="en-US" sz="2400" dirty="0" smtClean="0"/>
              <a:t>transport fares</a:t>
            </a:r>
          </a:p>
          <a:p>
            <a:pPr lvl="1"/>
            <a:r>
              <a:rPr lang="en-US" sz="2400" dirty="0" smtClean="0"/>
              <a:t>transport </a:t>
            </a:r>
            <a:r>
              <a:rPr lang="en-US" sz="2400" dirty="0"/>
              <a:t>taxes and charges </a:t>
            </a:r>
          </a:p>
          <a:p>
            <a:pPr lvl="0"/>
            <a:r>
              <a:rPr lang="en-US" sz="2800" dirty="0" smtClean="0"/>
              <a:t>Market </a:t>
            </a:r>
            <a:r>
              <a:rPr lang="en-US" sz="2800" dirty="0"/>
              <a:t>mechanism charges these costs directly to the users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510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</a:t>
            </a:r>
            <a:r>
              <a:rPr lang="en-US" sz="2800" dirty="0" smtClean="0"/>
              <a:t>onstruction and maintenance </a:t>
            </a:r>
            <a:r>
              <a:rPr lang="en-US" sz="2800" dirty="0"/>
              <a:t>of infrastructure (including facilities for the environment and traffic safety </a:t>
            </a:r>
            <a:r>
              <a:rPr lang="en-US" sz="2800" dirty="0" smtClean="0"/>
              <a:t>such as </a:t>
            </a:r>
            <a:r>
              <a:rPr lang="en-US" sz="2800" dirty="0"/>
              <a:t>noise barriers and wild life </a:t>
            </a:r>
            <a:r>
              <a:rPr lang="en-US" sz="2800" dirty="0" smtClean="0"/>
              <a:t>viaducts)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Traffic </a:t>
            </a:r>
            <a:r>
              <a:rPr lang="en-US" sz="2800" dirty="0"/>
              <a:t>duties of police and justice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O</a:t>
            </a:r>
            <a:r>
              <a:rPr lang="en-US" sz="2800" dirty="0" smtClean="0"/>
              <a:t>ther government activities (license registration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Public </a:t>
            </a:r>
            <a:r>
              <a:rPr lang="en-US" sz="2800" dirty="0"/>
              <a:t>transport </a:t>
            </a:r>
            <a:r>
              <a:rPr lang="en-US" sz="2800" dirty="0" smtClean="0"/>
              <a:t>subsidies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Other transport </a:t>
            </a:r>
            <a:r>
              <a:rPr lang="en-US" sz="2800" dirty="0"/>
              <a:t>related government expenditures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2006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Railways: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Carriage </a:t>
            </a:r>
            <a:r>
              <a:rPr lang="en-US" sz="2800" dirty="0"/>
              <a:t>of essential commodities at below </a:t>
            </a:r>
            <a:r>
              <a:rPr lang="en-US" sz="2800" dirty="0" smtClean="0"/>
              <a:t>cost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Passenger </a:t>
            </a:r>
            <a:r>
              <a:rPr lang="en-US" sz="2800" dirty="0"/>
              <a:t>and other coaching service at below cost and loss in suburban services</a:t>
            </a:r>
            <a:r>
              <a:rPr lang="en-US" sz="2800" dirty="0" smtClean="0"/>
              <a:t>, uneconomic branch </a:t>
            </a:r>
            <a:r>
              <a:rPr lang="en-US" sz="2800" dirty="0"/>
              <a:t>l</a:t>
            </a:r>
            <a:r>
              <a:rPr lang="en-US" sz="2800" dirty="0" smtClean="0"/>
              <a:t>ines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Freight </a:t>
            </a:r>
            <a:r>
              <a:rPr lang="en-US" sz="2800" dirty="0"/>
              <a:t>concession on relief </a:t>
            </a:r>
            <a:r>
              <a:rPr lang="en-US" sz="2800" dirty="0" smtClean="0"/>
              <a:t>materials, other </a:t>
            </a:r>
            <a:r>
              <a:rPr lang="en-US" sz="2800" dirty="0"/>
              <a:t>obligations such as education, security </a:t>
            </a:r>
            <a:r>
              <a:rPr lang="en-US" sz="2800" dirty="0" err="1"/>
              <a:t>etc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452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Expenditure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Internal, if taken into account by users while making transport decisions</a:t>
            </a:r>
          </a:p>
          <a:p>
            <a:r>
              <a:rPr lang="en-US" sz="2800" dirty="0" smtClean="0"/>
              <a:t>External, </a:t>
            </a:r>
            <a:r>
              <a:rPr lang="en-US" sz="2800" dirty="0"/>
              <a:t>if </a:t>
            </a:r>
            <a:r>
              <a:rPr lang="en-US" sz="2800" dirty="0" smtClean="0"/>
              <a:t>not taken </a:t>
            </a:r>
            <a:r>
              <a:rPr lang="en-US" sz="2800" dirty="0"/>
              <a:t>into account by users while making transport decisions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Some components are internalized in </a:t>
            </a:r>
            <a:endParaRPr lang="en-US" sz="2800" dirty="0"/>
          </a:p>
          <a:p>
            <a:pPr lvl="1"/>
            <a:r>
              <a:rPr lang="en-US" sz="2400" dirty="0" smtClean="0"/>
              <a:t>Public private partnership projects</a:t>
            </a:r>
          </a:p>
          <a:p>
            <a:pPr lvl="1"/>
            <a:r>
              <a:rPr lang="en-US" sz="2400" dirty="0"/>
              <a:t>Private </a:t>
            </a:r>
            <a:r>
              <a:rPr lang="en-US" sz="2400" dirty="0" smtClean="0"/>
              <a:t>projects</a:t>
            </a:r>
            <a:endParaRPr lang="en-US" sz="2400" dirty="0"/>
          </a:p>
          <a:p>
            <a:endParaRPr lang="en-US" sz="40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13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</a:t>
            </a:r>
            <a:r>
              <a:rPr lang="en-US" sz="2800" dirty="0"/>
              <a:t>costs occurring due to the provision and use of transport infrastructure </a:t>
            </a:r>
          </a:p>
          <a:p>
            <a:r>
              <a:rPr lang="en-US" sz="2800" dirty="0" smtClean="0"/>
              <a:t>Sum of internal, external and government expenditures </a:t>
            </a:r>
          </a:p>
          <a:p>
            <a:endParaRPr lang="en-US" sz="2800" dirty="0"/>
          </a:p>
          <a:p>
            <a:r>
              <a:rPr lang="en-US" sz="2800" dirty="0" smtClean="0">
                <a:solidFill>
                  <a:srgbClr val="C00000"/>
                </a:solidFill>
              </a:rPr>
              <a:t>Social costs = Internal costs + external costs + (government expenditure)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3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Cost Estimates in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As per UIC study, the </a:t>
            </a:r>
            <a:r>
              <a:rPr lang="en-US" sz="2800" dirty="0"/>
              <a:t>total external cost of transport in the EU-27 </a:t>
            </a:r>
            <a:r>
              <a:rPr lang="en-US" sz="2800" dirty="0" smtClean="0"/>
              <a:t>plus Norway </a:t>
            </a:r>
            <a:r>
              <a:rPr lang="en-US" sz="2800" dirty="0"/>
              <a:t>and Switzerland in 2008 amount to </a:t>
            </a:r>
            <a:r>
              <a:rPr lang="en-US" sz="2800" dirty="0" smtClean="0"/>
              <a:t>more </a:t>
            </a:r>
            <a:r>
              <a:rPr lang="en-US" sz="2800" dirty="0"/>
              <a:t>than € 500 </a:t>
            </a:r>
            <a:r>
              <a:rPr lang="en-US" sz="2800" dirty="0" smtClean="0"/>
              <a:t>billion</a:t>
            </a:r>
            <a:r>
              <a:rPr lang="en-US" sz="2800" dirty="0"/>
              <a:t> </a:t>
            </a:r>
            <a:r>
              <a:rPr lang="en-US" sz="2800" dirty="0" smtClean="0"/>
              <a:t>(4% of the total GDP of EU)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About </a:t>
            </a:r>
            <a:r>
              <a:rPr lang="en-US" sz="2800" dirty="0"/>
              <a:t>77% of the </a:t>
            </a:r>
            <a:r>
              <a:rPr lang="en-US" sz="2800" dirty="0" smtClean="0"/>
              <a:t>costs </a:t>
            </a:r>
            <a:r>
              <a:rPr lang="en-US" sz="2800" dirty="0"/>
              <a:t>are caused by passenger transport and 23% by </a:t>
            </a:r>
            <a:r>
              <a:rPr lang="en-US" sz="2800" dirty="0" smtClean="0"/>
              <a:t>freight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annual congestion cost of road transport delays amount to between € 146 and 243 billion (1 to 2% of the total GDP) </a:t>
            </a:r>
          </a:p>
        </p:txBody>
      </p:sp>
    </p:spTree>
    <p:extLst>
      <p:ext uri="{BB962C8B-B14F-4D97-AF65-F5344CB8AC3E}">
        <p14:creationId xmlns:p14="http://schemas.microsoft.com/office/powerpoint/2010/main" xmlns="" val="286164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Cost Estimates in EU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Largest </a:t>
            </a:r>
            <a:r>
              <a:rPr lang="en-US" sz="2800" dirty="0"/>
              <a:t>share </a:t>
            </a:r>
            <a:r>
              <a:rPr lang="en-US" sz="2800" dirty="0" smtClean="0"/>
              <a:t>of costs by road (93</a:t>
            </a:r>
            <a:r>
              <a:rPr lang="en-US" sz="2800" dirty="0"/>
              <a:t>%) </a:t>
            </a:r>
            <a:endParaRPr lang="en-US" sz="2800" dirty="0" smtClean="0"/>
          </a:p>
          <a:p>
            <a:pPr lvl="1"/>
            <a:r>
              <a:rPr lang="en-US" sz="2800" dirty="0"/>
              <a:t>large share of road in the overall transport volume </a:t>
            </a:r>
            <a:endParaRPr lang="en-US" sz="2800" dirty="0" smtClean="0"/>
          </a:p>
          <a:p>
            <a:pPr lvl="1"/>
            <a:r>
              <a:rPr lang="en-US" sz="2800" dirty="0"/>
              <a:t>higher average external costs per passenger-km or </a:t>
            </a:r>
            <a:r>
              <a:rPr lang="en-US" sz="2800" dirty="0" smtClean="0"/>
              <a:t>ton-km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3838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3" t="6372"/>
          <a:stretch/>
        </p:blipFill>
        <p:spPr bwMode="auto">
          <a:xfrm>
            <a:off x="704138" y="533400"/>
            <a:ext cx="7906461" cy="611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199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Sector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Public </a:t>
            </a:r>
            <a:r>
              <a:rPr lang="en-US" sz="2800" dirty="0"/>
              <a:t>investment in </a:t>
            </a:r>
            <a:r>
              <a:rPr lang="en-US" sz="2800" dirty="0" smtClean="0"/>
              <a:t>transport: 2.0 -2.5 </a:t>
            </a:r>
            <a:r>
              <a:rPr lang="en-US" sz="2800" dirty="0"/>
              <a:t>percent of </a:t>
            </a:r>
            <a:r>
              <a:rPr lang="en-US" sz="2800" dirty="0" smtClean="0"/>
              <a:t>GDP (In India, 2.6% in 11th five year plan, 3.9% planned for 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Five Year Plan)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40% investment of infrastructure is in transport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Transport contributes to 3-5% in economy, In India, 6.4% in 2008-09 (5% road, 0.9% rail)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Transport commonly </a:t>
            </a:r>
            <a:r>
              <a:rPr lang="en-US" sz="2800" dirty="0"/>
              <a:t>accounts for </a:t>
            </a:r>
            <a:r>
              <a:rPr lang="en-US" sz="2800" dirty="0" smtClean="0"/>
              <a:t>5-8%of </a:t>
            </a:r>
            <a:r>
              <a:rPr lang="en-US" sz="2800" dirty="0"/>
              <a:t>total paid </a:t>
            </a:r>
            <a:r>
              <a:rPr lang="en-US" sz="2800" dirty="0" smtClean="0"/>
              <a:t>employment</a:t>
            </a:r>
            <a:endParaRPr lang="en-US" sz="2800" dirty="0"/>
          </a:p>
          <a:p>
            <a:pPr>
              <a:spcBef>
                <a:spcPts val="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3968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198"/>
            <a:ext cx="7086600" cy="630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92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9906"/>
            <a:ext cx="5943600" cy="605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819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09"/>
          <a:stretch/>
        </p:blipFill>
        <p:spPr bwMode="auto">
          <a:xfrm>
            <a:off x="609600" y="647582"/>
            <a:ext cx="7772400" cy="601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23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Cost Estimates in </a:t>
            </a:r>
            <a:r>
              <a:rPr lang="en-US" dirty="0" smtClean="0"/>
              <a:t>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 social costs of vehicular transport are about 8 per cent of GDP. Fuel tax for cars covers only 16.3 per cent of the social costs of regular car </a:t>
            </a:r>
            <a:r>
              <a:rPr lang="en-US" sz="2800" dirty="0" smtClean="0"/>
              <a:t>use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traffic congestion component represents more than 45 per cent of the total social cost of vehicular transport. 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Cost </a:t>
            </a:r>
            <a:r>
              <a:rPr lang="en-US" sz="2800" dirty="0"/>
              <a:t>due to global warming accounts for 5–11 per cent of the </a:t>
            </a:r>
            <a:r>
              <a:rPr lang="en-US" sz="2800" dirty="0" smtClean="0"/>
              <a:t>total costs</a:t>
            </a:r>
          </a:p>
        </p:txBody>
      </p:sp>
    </p:spTree>
    <p:extLst>
      <p:ext uri="{BB962C8B-B14F-4D97-AF65-F5344CB8AC3E}">
        <p14:creationId xmlns:p14="http://schemas.microsoft.com/office/powerpoint/2010/main" xmlns="" val="99559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Costs Estimates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Total costs not available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Modal share (in </a:t>
            </a:r>
            <a:r>
              <a:rPr lang="en-US" sz="2800" dirty="0" err="1" smtClean="0"/>
              <a:t>pkm</a:t>
            </a:r>
            <a:r>
              <a:rPr lang="en-US" sz="2800" dirty="0" smtClean="0"/>
              <a:t> and </a:t>
            </a:r>
            <a:r>
              <a:rPr lang="en-US" sz="2800" dirty="0" err="1" smtClean="0"/>
              <a:t>ntkm</a:t>
            </a:r>
            <a:r>
              <a:rPr lang="en-US" sz="28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Passenger: road – 86%, rail – 13%, air – 1%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Freight: road – 52%, rail – 35%, pipeline – 7%, coastal shipping – 5%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Road dominant mode for passenger and freight transport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Studies have been done to estimate accident and pollution costs </a:t>
            </a:r>
          </a:p>
        </p:txBody>
      </p:sp>
    </p:spTree>
    <p:extLst>
      <p:ext uri="{BB962C8B-B14F-4D97-AF65-F5344CB8AC3E}">
        <p14:creationId xmlns:p14="http://schemas.microsoft.com/office/powerpoint/2010/main" xmlns="" val="18419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 of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D</a:t>
            </a:r>
            <a:r>
              <a:rPr lang="en-US" sz="2800" dirty="0" smtClean="0"/>
              <a:t>irect </a:t>
            </a:r>
            <a:r>
              <a:rPr lang="en-US" sz="2800" dirty="0"/>
              <a:t>and indirect costs of injuries, deaths and </a:t>
            </a:r>
            <a:r>
              <a:rPr lang="en-US" sz="2800" dirty="0" smtClean="0"/>
              <a:t>damage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D</a:t>
            </a:r>
            <a:r>
              <a:rPr lang="en-US" sz="2800" dirty="0" smtClean="0"/>
              <a:t>ifficulty </a:t>
            </a:r>
            <a:r>
              <a:rPr lang="en-US" sz="2800" dirty="0"/>
              <a:t>of putting monetary </a:t>
            </a:r>
            <a:r>
              <a:rPr lang="en-US" sz="2800" dirty="0" smtClean="0"/>
              <a:t>values on </a:t>
            </a:r>
            <a:r>
              <a:rPr lang="en-US" sz="2800" dirty="0"/>
              <a:t>pain and </a:t>
            </a:r>
            <a:r>
              <a:rPr lang="en-US" sz="2800" dirty="0" smtClean="0"/>
              <a:t>suffering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005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Cost of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Costs </a:t>
            </a:r>
            <a:r>
              <a:rPr lang="en-US" sz="2800" dirty="0"/>
              <a:t>associated with </a:t>
            </a:r>
            <a:r>
              <a:rPr lang="en-US" sz="2800" dirty="0" smtClean="0"/>
              <a:t>injuries: costs </a:t>
            </a:r>
            <a:r>
              <a:rPr lang="en-US" sz="2800" dirty="0"/>
              <a:t>to victims, families, government, insurers, and taxpayers </a:t>
            </a:r>
            <a:r>
              <a:rPr lang="en-US" sz="2800" dirty="0" smtClean="0"/>
              <a:t>and property </a:t>
            </a:r>
            <a:r>
              <a:rPr lang="en-US" sz="2800" dirty="0"/>
              <a:t>damage suffered by </a:t>
            </a:r>
            <a:r>
              <a:rPr lang="en-US" sz="2800" dirty="0" smtClean="0"/>
              <a:t>all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Other r</a:t>
            </a:r>
            <a:r>
              <a:rPr lang="en-US" sz="2800" dirty="0" smtClean="0"/>
              <a:t>esource costs: police</a:t>
            </a:r>
            <a:r>
              <a:rPr lang="en-US" sz="2800" dirty="0"/>
              <a:t>, fire, legal/court, and victim services (e.g., foster care</a:t>
            </a:r>
            <a:r>
              <a:rPr lang="en-US" sz="2800" dirty="0" smtClean="0"/>
              <a:t>, child </a:t>
            </a:r>
            <a:r>
              <a:rPr lang="en-US" sz="2800" dirty="0"/>
              <a:t>protective services), plus the costs of property damage or loss in injury incidents</a:t>
            </a:r>
          </a:p>
        </p:txBody>
      </p:sp>
    </p:spTree>
    <p:extLst>
      <p:ext uri="{BB962C8B-B14F-4D97-AF65-F5344CB8AC3E}">
        <p14:creationId xmlns:p14="http://schemas.microsoft.com/office/powerpoint/2010/main" xmlns="" val="201036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Cost of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Work </a:t>
            </a:r>
            <a:r>
              <a:rPr lang="en-US" sz="2800" dirty="0" smtClean="0"/>
              <a:t>loss costs:  victims</a:t>
            </a:r>
            <a:r>
              <a:rPr lang="en-US" sz="2800" dirty="0"/>
              <a:t>' lost wages and </a:t>
            </a:r>
            <a:r>
              <a:rPr lang="en-US" sz="2800" dirty="0" smtClean="0"/>
              <a:t>the replacement </a:t>
            </a:r>
            <a:r>
              <a:rPr lang="en-US" sz="2800" dirty="0"/>
              <a:t>cost of lost household work, </a:t>
            </a:r>
            <a:r>
              <a:rPr lang="en-US" sz="2800" dirty="0" smtClean="0"/>
              <a:t>fringe </a:t>
            </a:r>
            <a:r>
              <a:rPr lang="en-US" sz="2800" dirty="0"/>
              <a:t>benefits and the administrative costs </a:t>
            </a:r>
            <a:r>
              <a:rPr lang="en-US" sz="2800" dirty="0" smtClean="0"/>
              <a:t>of processing </a:t>
            </a:r>
            <a:r>
              <a:rPr lang="en-US" sz="2800" dirty="0"/>
              <a:t>compensation for lost earnings through litigation, insurance, or public welfare </a:t>
            </a:r>
            <a:r>
              <a:rPr lang="en-US" sz="2800" dirty="0" smtClean="0"/>
              <a:t>programs like </a:t>
            </a:r>
            <a:r>
              <a:rPr lang="en-US" sz="2800" dirty="0"/>
              <a:t>food stamps and Supplemental Security Income.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Quality </a:t>
            </a:r>
            <a:r>
              <a:rPr lang="en-US" sz="2800" dirty="0"/>
              <a:t>of </a:t>
            </a:r>
            <a:r>
              <a:rPr lang="en-US" sz="2800" dirty="0" smtClean="0"/>
              <a:t>life: the </a:t>
            </a:r>
            <a:r>
              <a:rPr lang="en-US" sz="2800" dirty="0"/>
              <a:t>value of pain, suffering, and quality of life loss to victims and </a:t>
            </a:r>
            <a:r>
              <a:rPr lang="en-US" sz="2800" dirty="0" smtClean="0"/>
              <a:t>their families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6618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Cost of Accidents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 per World Bank estimate, in most countries, costs </a:t>
            </a:r>
            <a:r>
              <a:rPr lang="en-US" sz="2800" dirty="0"/>
              <a:t>exceed 1 per cent of </a:t>
            </a:r>
            <a:r>
              <a:rPr lang="en-US" sz="2800" dirty="0" smtClean="0"/>
              <a:t>GDP</a:t>
            </a:r>
          </a:p>
          <a:p>
            <a:r>
              <a:rPr lang="en-US" sz="2800" dirty="0" smtClean="0"/>
              <a:t>OECD estimated the cost as 2% of GDP for OECD countries</a:t>
            </a:r>
          </a:p>
          <a:p>
            <a:r>
              <a:rPr lang="en-US" sz="2800" dirty="0" smtClean="0"/>
              <a:t>India’s record in road safety is very poor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596911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Accidents in India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3"/>
          <a:stretch/>
        </p:blipFill>
        <p:spPr bwMode="auto">
          <a:xfrm>
            <a:off x="228600" y="1600200"/>
            <a:ext cx="8721328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31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</a:t>
            </a:r>
            <a:r>
              <a:rPr lang="en-US" dirty="0"/>
              <a:t>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Demand for freight and passenger transport in most developing and transition countries is growing 1.5 to 2.0 times faster than </a:t>
            </a:r>
            <a:r>
              <a:rPr lang="en-US" sz="2800" dirty="0" smtClean="0"/>
              <a:t>GDP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estimated economic rate of return of projects in the transport sector is </a:t>
            </a:r>
            <a:r>
              <a:rPr lang="en-US" sz="2800" dirty="0" smtClean="0"/>
              <a:t>20-22%, </a:t>
            </a:r>
            <a:r>
              <a:rPr lang="en-US" sz="2800" dirty="0"/>
              <a:t>50% higher than the Bank average </a:t>
            </a:r>
          </a:p>
        </p:txBody>
      </p:sp>
    </p:spTree>
    <p:extLst>
      <p:ext uri="{BB962C8B-B14F-4D97-AF65-F5344CB8AC3E}">
        <p14:creationId xmlns:p14="http://schemas.microsoft.com/office/powerpoint/2010/main" xmlns="" val="210919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Persons Killed per Lakh Population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84"/>
          <a:stretch/>
        </p:blipFill>
        <p:spPr bwMode="auto">
          <a:xfrm>
            <a:off x="152400" y="1752600"/>
            <a:ext cx="887582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92524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Road Accidents per Ten Thousand Vehicles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213"/>
          <a:stretch/>
        </p:blipFill>
        <p:spPr bwMode="auto">
          <a:xfrm>
            <a:off x="381000" y="1752600"/>
            <a:ext cx="8493525" cy="457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6004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Accidents in India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" y="1447800"/>
            <a:ext cx="8691563" cy="469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88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TCS Study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72"/>
          <a:stretch/>
        </p:blipFill>
        <p:spPr bwMode="auto">
          <a:xfrm>
            <a:off x="304800" y="1828800"/>
            <a:ext cx="873685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6857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6331"/>
            <a:ext cx="4267200" cy="6413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95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Cost of a fatal </a:t>
            </a:r>
            <a:r>
              <a:rPr lang="en-US" sz="2800" dirty="0" smtClean="0"/>
              <a:t>accident (sum of)</a:t>
            </a:r>
          </a:p>
          <a:p>
            <a:pPr lvl="1"/>
            <a:r>
              <a:rPr lang="en-US" sz="2400" dirty="0" smtClean="0"/>
              <a:t>Gross </a:t>
            </a:r>
            <a:r>
              <a:rPr lang="en-US" sz="2400" dirty="0"/>
              <a:t>loss of future </a:t>
            </a:r>
            <a:r>
              <a:rPr lang="en-US" sz="2400" dirty="0" smtClean="0"/>
              <a:t>output</a:t>
            </a:r>
          </a:p>
          <a:p>
            <a:pPr lvl="1"/>
            <a:r>
              <a:rPr lang="en-US" sz="2400" dirty="0" smtClean="0"/>
              <a:t>Notional </a:t>
            </a:r>
            <a:r>
              <a:rPr lang="en-US" sz="2400" dirty="0"/>
              <a:t>value of pain</a:t>
            </a:r>
            <a:r>
              <a:rPr lang="en-US" sz="2400" dirty="0" smtClean="0"/>
              <a:t>, grief </a:t>
            </a:r>
            <a:r>
              <a:rPr lang="en-US" sz="2400" dirty="0"/>
              <a:t>and suffering (as a percentage of gross output loss) </a:t>
            </a:r>
          </a:p>
          <a:p>
            <a:pPr lvl="1"/>
            <a:r>
              <a:rPr lang="en-US" sz="2400" dirty="0" smtClean="0"/>
              <a:t>Hospital expenditure</a:t>
            </a:r>
          </a:p>
          <a:p>
            <a:pPr lvl="1"/>
            <a:r>
              <a:rPr lang="en-US" sz="2400" dirty="0" smtClean="0"/>
              <a:t>Loss </a:t>
            </a:r>
            <a:r>
              <a:rPr lang="en-US" sz="2400" dirty="0"/>
              <a:t>of earnings during </a:t>
            </a:r>
            <a:r>
              <a:rPr lang="en-US" sz="2400" dirty="0" smtClean="0"/>
              <a:t>hospitalization</a:t>
            </a:r>
            <a:endParaRPr lang="en-US" sz="2400" dirty="0"/>
          </a:p>
          <a:p>
            <a:pPr lvl="1"/>
            <a:r>
              <a:rPr lang="en-US" sz="2400" dirty="0" smtClean="0"/>
              <a:t>Lawyers</a:t>
            </a:r>
            <a:r>
              <a:rPr lang="en-US" sz="2400" dirty="0"/>
              <a:t>' </a:t>
            </a:r>
            <a:r>
              <a:rPr lang="en-US" sz="2400" dirty="0" smtClean="0"/>
              <a:t>fees</a:t>
            </a:r>
          </a:p>
          <a:p>
            <a:pPr lvl="1"/>
            <a:r>
              <a:rPr lang="en-US" sz="2400" dirty="0" smtClean="0"/>
              <a:t>Surveyors</a:t>
            </a:r>
            <a:r>
              <a:rPr lang="en-US" sz="2400" dirty="0"/>
              <a:t>' </a:t>
            </a:r>
            <a:r>
              <a:rPr lang="en-US" sz="2400" dirty="0" smtClean="0"/>
              <a:t>fees</a:t>
            </a:r>
          </a:p>
          <a:p>
            <a:pPr lvl="1"/>
            <a:r>
              <a:rPr lang="en-US" sz="2400" dirty="0" smtClean="0"/>
              <a:t>Administrative </a:t>
            </a:r>
            <a:r>
              <a:rPr lang="en-US" sz="2400" dirty="0"/>
              <a:t>expenses by police, insurance companies and </a:t>
            </a:r>
            <a:r>
              <a:rPr lang="en-US" sz="2400" dirty="0" smtClean="0"/>
              <a:t>courts</a:t>
            </a:r>
          </a:p>
          <a:p>
            <a:pPr lvl="1"/>
            <a:r>
              <a:rPr lang="en-US" sz="2400" dirty="0" smtClean="0"/>
              <a:t>Relatives‘ costs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643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TCS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Cost of damages to </a:t>
            </a:r>
            <a:r>
              <a:rPr lang="en-US" sz="3200" dirty="0" smtClean="0"/>
              <a:t>vehicle (sum of)</a:t>
            </a:r>
          </a:p>
          <a:p>
            <a:pPr lvl="1"/>
            <a:r>
              <a:rPr lang="en-US" sz="2800" dirty="0" smtClean="0"/>
              <a:t>Repair </a:t>
            </a:r>
            <a:r>
              <a:rPr lang="en-US" sz="2800" dirty="0"/>
              <a:t>charges of the damaged </a:t>
            </a:r>
            <a:r>
              <a:rPr lang="en-US" sz="2800" dirty="0" smtClean="0"/>
              <a:t>vehicle</a:t>
            </a:r>
          </a:p>
          <a:p>
            <a:pPr lvl="1"/>
            <a:r>
              <a:rPr lang="en-US" sz="2800" dirty="0" smtClean="0"/>
              <a:t>Wages </a:t>
            </a:r>
            <a:r>
              <a:rPr lang="en-US" sz="2800" dirty="0"/>
              <a:t>of the </a:t>
            </a:r>
            <a:r>
              <a:rPr lang="en-US" sz="2800" dirty="0" smtClean="0"/>
              <a:t>crew</a:t>
            </a:r>
          </a:p>
          <a:p>
            <a:pPr lvl="1"/>
            <a:r>
              <a:rPr lang="en-US" sz="2800" dirty="0" smtClean="0"/>
              <a:t>Surveyors</a:t>
            </a:r>
            <a:r>
              <a:rPr lang="en-US" sz="2800" dirty="0"/>
              <a:t>' </a:t>
            </a:r>
            <a:r>
              <a:rPr lang="en-US" sz="2800" dirty="0" smtClean="0"/>
              <a:t>fees</a:t>
            </a:r>
          </a:p>
          <a:p>
            <a:pPr lvl="1"/>
            <a:r>
              <a:rPr lang="en-US" sz="2800" dirty="0" smtClean="0"/>
              <a:t>Administrative </a:t>
            </a:r>
            <a:r>
              <a:rPr lang="en-US" sz="2800" dirty="0"/>
              <a:t>expenses of </a:t>
            </a:r>
            <a:r>
              <a:rPr lang="en-US" sz="2800" dirty="0" smtClean="0"/>
              <a:t>insurance companies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83737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TCS Study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8694251" cy="263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3572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Cost of Road Accidents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57401"/>
            <a:ext cx="8724900" cy="23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837277"/>
            <a:ext cx="4131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Study by Prof Dinesh Mohan, 2002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29077601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 of Road Accidents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value could be higher than 3.2% because</a:t>
            </a:r>
          </a:p>
          <a:p>
            <a:pPr lvl="1"/>
            <a:r>
              <a:rPr lang="en-US" sz="2400" dirty="0" smtClean="0"/>
              <a:t>Official </a:t>
            </a:r>
            <a:r>
              <a:rPr lang="en-US" sz="2400" dirty="0"/>
              <a:t>estimates </a:t>
            </a:r>
            <a:r>
              <a:rPr lang="en-US" sz="2400" dirty="0" smtClean="0"/>
              <a:t>could be underestimated</a:t>
            </a:r>
          </a:p>
          <a:p>
            <a:pPr lvl="1"/>
            <a:r>
              <a:rPr lang="en-US" sz="2400" dirty="0" smtClean="0"/>
              <a:t>Fatality: serious injury: minor injury ratio</a:t>
            </a:r>
          </a:p>
          <a:p>
            <a:pPr lvl="1"/>
            <a:r>
              <a:rPr lang="en-US" sz="2400" dirty="0" smtClean="0"/>
              <a:t>Cost of medical treatment from government hospital or private hospital</a:t>
            </a:r>
          </a:p>
          <a:p>
            <a:pPr lvl="1"/>
            <a:r>
              <a:rPr lang="en-US" sz="2400" dirty="0" smtClean="0"/>
              <a:t>Minor injury and damage only accidents</a:t>
            </a:r>
          </a:p>
          <a:p>
            <a:pPr lvl="1"/>
            <a:r>
              <a:rPr lang="en-US" sz="2400" dirty="0" smtClean="0"/>
              <a:t>Life </a:t>
            </a:r>
            <a:r>
              <a:rPr lang="en-US" sz="2400" dirty="0"/>
              <a:t>expectancy at birth or life expectancy at 5</a:t>
            </a:r>
          </a:p>
          <a:p>
            <a:pPr lvl="1"/>
            <a:endParaRPr lang="en-US" sz="2400" dirty="0" smtClean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63444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Costs of Building Transport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Land</a:t>
            </a:r>
          </a:p>
          <a:p>
            <a:r>
              <a:rPr lang="en-US" sz="2800" dirty="0" smtClean="0"/>
              <a:t>Construction (right of way, control systems)</a:t>
            </a:r>
          </a:p>
          <a:p>
            <a:r>
              <a:rPr lang="en-US" sz="2800" dirty="0"/>
              <a:t>Vehicles</a:t>
            </a:r>
          </a:p>
          <a:p>
            <a:r>
              <a:rPr lang="en-US" sz="2800" dirty="0" smtClean="0"/>
              <a:t>Interest</a:t>
            </a:r>
          </a:p>
          <a:p>
            <a:r>
              <a:rPr lang="en-US" sz="2800" dirty="0"/>
              <a:t>D</a:t>
            </a:r>
            <a:r>
              <a:rPr lang="en-US" sz="2800" dirty="0" smtClean="0"/>
              <a:t>epreciation</a:t>
            </a:r>
          </a:p>
          <a:p>
            <a:r>
              <a:rPr lang="en-US" sz="2800" dirty="0" smtClean="0"/>
              <a:t>Operations and maintenance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22503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Accidents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Number of passenger killed in rail accidents in 1995: 406  (compared </a:t>
            </a:r>
            <a:r>
              <a:rPr lang="en-US" sz="2800" dirty="0"/>
              <a:t>to </a:t>
            </a:r>
            <a:r>
              <a:rPr lang="en-US" sz="2800" dirty="0" smtClean="0"/>
              <a:t> ̴ 72,000 in road accidents)</a:t>
            </a:r>
          </a:p>
          <a:p>
            <a:pPr lvl="2">
              <a:spcBef>
                <a:spcPts val="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en-US" sz="2200" dirty="0" smtClean="0"/>
              <a:t> </a:t>
            </a:r>
            <a:r>
              <a:rPr lang="en-US" sz="2400" dirty="0" smtClean="0"/>
              <a:t>5-6% of road, considering road share</a:t>
            </a:r>
            <a:endParaRPr lang="en-US" sz="2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Injured: 681 (compared to over 6 millions in road accidents)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136510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Cost of </a:t>
            </a:r>
            <a:r>
              <a:rPr lang="en-US" dirty="0" smtClean="0"/>
              <a:t>Accidents (Road and Rail)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26299"/>
            <a:ext cx="838685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1099"/>
            <a:ext cx="6883594" cy="208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8589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Pollution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</a:t>
            </a:r>
            <a:r>
              <a:rPr lang="en-US" sz="2800" dirty="0"/>
              <a:t>estimate health impact </a:t>
            </a:r>
            <a:r>
              <a:rPr lang="en-US" sz="2800" dirty="0" smtClean="0"/>
              <a:t>cost from CO</a:t>
            </a:r>
            <a:r>
              <a:rPr lang="en-US" sz="2800" dirty="0"/>
              <a:t>, NOX, </a:t>
            </a:r>
            <a:r>
              <a:rPr lang="en-US" sz="2800" dirty="0" smtClean="0"/>
              <a:t>SO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/SOX </a:t>
            </a:r>
            <a:r>
              <a:rPr lang="en-US" sz="2800" dirty="0"/>
              <a:t>and </a:t>
            </a:r>
            <a:r>
              <a:rPr lang="en-US" sz="2800" dirty="0" smtClean="0"/>
              <a:t>TSP</a:t>
            </a:r>
          </a:p>
          <a:p>
            <a:r>
              <a:rPr lang="en-US" sz="2800" dirty="0" smtClean="0"/>
              <a:t>Basis is </a:t>
            </a:r>
            <a:r>
              <a:rPr lang="en-US" sz="2800" dirty="0" err="1" smtClean="0"/>
              <a:t>McCubbin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Delucchi</a:t>
            </a:r>
            <a:r>
              <a:rPr lang="en-US" sz="2800" dirty="0"/>
              <a:t>, 1999</a:t>
            </a:r>
            <a:r>
              <a:rPr lang="en-US" sz="2800" dirty="0" smtClean="0"/>
              <a:t>, and </a:t>
            </a:r>
            <a:r>
              <a:rPr lang="en-US" sz="2800" dirty="0" err="1"/>
              <a:t>Delucchi</a:t>
            </a:r>
            <a:r>
              <a:rPr lang="en-US" sz="2800" dirty="0"/>
              <a:t>, </a:t>
            </a:r>
            <a:r>
              <a:rPr lang="en-US" sz="2800" dirty="0" smtClean="0"/>
              <a:t>2000 studies: the </a:t>
            </a:r>
            <a:r>
              <a:rPr lang="en-US" sz="2800" dirty="0"/>
              <a:t>US dollar costs of the health impact per kg of the </a:t>
            </a:r>
            <a:r>
              <a:rPr lang="en-US" sz="2800" dirty="0" smtClean="0"/>
              <a:t>relevant pollutants </a:t>
            </a:r>
            <a:r>
              <a:rPr lang="en-US" sz="2800" dirty="0"/>
              <a:t>have been worked out through a detailed </a:t>
            </a:r>
            <a:r>
              <a:rPr lang="en-US" sz="2800" dirty="0" smtClean="0"/>
              <a:t>methodology</a:t>
            </a:r>
          </a:p>
          <a:p>
            <a:r>
              <a:rPr lang="en-US" sz="2800" dirty="0" smtClean="0"/>
              <a:t>Adjusted the </a:t>
            </a:r>
            <a:r>
              <a:rPr lang="en-US" sz="2800" dirty="0"/>
              <a:t>US dollar costs, given in 1991 prices per kg of pollutant </a:t>
            </a:r>
            <a:r>
              <a:rPr lang="en-US" sz="2800" dirty="0" smtClean="0"/>
              <a:t>emission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686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400800" cy="598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746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3"/>
          <a:stretch/>
        </p:blipFill>
        <p:spPr bwMode="auto">
          <a:xfrm>
            <a:off x="342311" y="1828800"/>
            <a:ext cx="8573089" cy="38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45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04" y="1600200"/>
            <a:ext cx="9010650" cy="4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760722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For </a:t>
            </a:r>
            <a:r>
              <a:rPr lang="en-US" dirty="0" smtClean="0"/>
              <a:t>electric </a:t>
            </a:r>
            <a:r>
              <a:rPr lang="en-US" dirty="0"/>
              <a:t>traction on rail, the damage </a:t>
            </a:r>
            <a:r>
              <a:rPr lang="en-US" dirty="0" smtClean="0"/>
              <a:t>cost per </a:t>
            </a:r>
            <a:r>
              <a:rPr lang="en-US" dirty="0"/>
              <a:t>PKM/NTKM refers to emissions from thermal plants in urban areas only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Assumption: 1/3 thermal plants in urban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333" y="1752600"/>
            <a:ext cx="8662581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7654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56"/>
          <a:stretch/>
        </p:blipFill>
        <p:spPr bwMode="auto">
          <a:xfrm>
            <a:off x="180521" y="1828800"/>
            <a:ext cx="8724900" cy="356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307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50571"/>
            <a:ext cx="8812482" cy="3743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99484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60845" cy="412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424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036" y="3810000"/>
            <a:ext cx="4087575" cy="273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685800"/>
            <a:ext cx="4341436" cy="2400728"/>
          </a:xfrm>
          <a:prstGeom prst="rect">
            <a:avLst/>
          </a:prstGeom>
        </p:spPr>
      </p:pic>
      <p:pic>
        <p:nvPicPr>
          <p:cNvPr id="5122" name="Picture 2" descr="E:\Traffic and transport planning\pictures\india-c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694" y="914400"/>
            <a:ext cx="4275789" cy="261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654" y="3403624"/>
            <a:ext cx="4220382" cy="2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8422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Pollution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46902"/>
            <a:ext cx="6248400" cy="26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553200" cy="265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1968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</a:t>
            </a:r>
            <a:r>
              <a:rPr lang="en-US" dirty="0"/>
              <a:t>Costs of Passenger </a:t>
            </a:r>
            <a:r>
              <a:rPr lang="en-US" dirty="0" smtClean="0"/>
              <a:t>Transport in 2000-01 </a:t>
            </a:r>
            <a:r>
              <a:rPr lang="en-US" dirty="0"/>
              <a:t>(</a:t>
            </a:r>
            <a:r>
              <a:rPr lang="en-US" dirty="0" err="1"/>
              <a:t>Rs</a:t>
            </a:r>
            <a:r>
              <a:rPr lang="en-US" dirty="0"/>
              <a:t>/PKM)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584"/>
          <a:stretch/>
        </p:blipFill>
        <p:spPr bwMode="auto">
          <a:xfrm>
            <a:off x="348064" y="2057400"/>
            <a:ext cx="8563707" cy="422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083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</a:t>
            </a:r>
            <a:r>
              <a:rPr lang="en-US" dirty="0"/>
              <a:t>Costs of Freight </a:t>
            </a:r>
            <a:r>
              <a:rPr lang="en-US" dirty="0" smtClean="0"/>
              <a:t>Transport in 2000-01 </a:t>
            </a:r>
            <a:r>
              <a:rPr lang="en-US" dirty="0"/>
              <a:t>(</a:t>
            </a:r>
            <a:r>
              <a:rPr lang="en-US" dirty="0" err="1"/>
              <a:t>Rs</a:t>
            </a:r>
            <a:r>
              <a:rPr lang="en-US" dirty="0"/>
              <a:t>/NTKM)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48"/>
          <a:stretch/>
        </p:blipFill>
        <p:spPr bwMode="auto">
          <a:xfrm>
            <a:off x="422850" y="2057400"/>
            <a:ext cx="8416349" cy="416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24932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Social Costs of </a:t>
            </a:r>
            <a:r>
              <a:rPr lang="en-US" dirty="0" smtClean="0"/>
              <a:t>Passenger Transport </a:t>
            </a:r>
            <a:r>
              <a:rPr lang="en-US" dirty="0"/>
              <a:t>(</a:t>
            </a:r>
            <a:r>
              <a:rPr lang="en-US" dirty="0" err="1" smtClean="0"/>
              <a:t>Rs</a:t>
            </a:r>
            <a:r>
              <a:rPr lang="en-US" dirty="0" smtClean="0"/>
              <a:t>/PKM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1676400"/>
            <a:ext cx="90106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1117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Costs of Freight Transport (</a:t>
            </a:r>
            <a:r>
              <a:rPr lang="en-US" dirty="0" err="1" smtClean="0"/>
              <a:t>Rs</a:t>
            </a:r>
            <a:r>
              <a:rPr lang="en-US" dirty="0" smtClean="0"/>
              <a:t>/NTKM) 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81163"/>
            <a:ext cx="91440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8593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19200"/>
            <a:ext cx="8432799" cy="517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98884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Damage Costs in Delhi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err="1"/>
              <a:t>Sengupta</a:t>
            </a:r>
            <a:r>
              <a:rPr lang="en-US" sz="2800" dirty="0"/>
              <a:t> and </a:t>
            </a:r>
            <a:r>
              <a:rPr lang="en-US" sz="2800" dirty="0" err="1"/>
              <a:t>Mandal</a:t>
            </a:r>
            <a:r>
              <a:rPr lang="en-US" sz="2800" dirty="0"/>
              <a:t> (2002) </a:t>
            </a:r>
            <a:r>
              <a:rPr lang="en-US" sz="2800" dirty="0" smtClean="0"/>
              <a:t>estimated that </a:t>
            </a:r>
            <a:r>
              <a:rPr lang="en-US" sz="2800" dirty="0"/>
              <a:t>the annual health damage cost for Delhi worked out to be </a:t>
            </a:r>
            <a:r>
              <a:rPr lang="en-US" sz="2800" dirty="0" err="1"/>
              <a:t>Rs</a:t>
            </a:r>
            <a:r>
              <a:rPr lang="en-US" sz="2800" dirty="0"/>
              <a:t>. 269 </a:t>
            </a:r>
            <a:r>
              <a:rPr lang="en-US" sz="2800" dirty="0" err="1"/>
              <a:t>crore</a:t>
            </a:r>
            <a:r>
              <a:rPr lang="en-US" sz="2800" dirty="0"/>
              <a:t> in 2000–2001 under low </a:t>
            </a:r>
            <a:r>
              <a:rPr lang="en-US" sz="2800" dirty="0" smtClean="0"/>
              <a:t>estimates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The </a:t>
            </a:r>
            <a:r>
              <a:rPr lang="en-US" sz="2800" dirty="0"/>
              <a:t>corresponding estimate under high-cost scenario was </a:t>
            </a:r>
            <a:r>
              <a:rPr lang="en-US" sz="2800" dirty="0" err="1"/>
              <a:t>Rs</a:t>
            </a:r>
            <a:r>
              <a:rPr lang="en-US" sz="2800" dirty="0"/>
              <a:t>. 3689 </a:t>
            </a:r>
            <a:r>
              <a:rPr lang="en-US" sz="2800" dirty="0" err="1"/>
              <a:t>crore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5969292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marginal external costs of urban transport </a:t>
            </a:r>
            <a:r>
              <a:rPr lang="en-US" dirty="0" smtClean="0"/>
              <a:t>– Delhi (</a:t>
            </a:r>
            <a:r>
              <a:rPr lang="en-US" dirty="0" err="1" smtClean="0"/>
              <a:t>Rs</a:t>
            </a:r>
            <a:r>
              <a:rPr lang="en-US" dirty="0"/>
              <a:t>./VKM).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852"/>
          <a:stretch/>
        </p:blipFill>
        <p:spPr bwMode="auto">
          <a:xfrm>
            <a:off x="457197" y="1828800"/>
            <a:ext cx="8274199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5233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Regulation/command and control measures (cleaner fuels)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Market Mechanism (taxing fuel, vehicle registration fee, parking charges etc.)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Better vehicle technology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Public transport subsidy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Encouraging alternatives to transport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Videoconferencing, teleshopping, internet shopping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Reducing road space </a:t>
            </a: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Modal shift in favor of </a:t>
            </a:r>
            <a:r>
              <a:rPr lang="en-US" dirty="0" smtClean="0"/>
              <a:t>rail based transport systems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Promotion of non-</a:t>
            </a:r>
            <a:r>
              <a:rPr lang="en-US" dirty="0" err="1" smtClean="0"/>
              <a:t>motorised</a:t>
            </a:r>
            <a:r>
              <a:rPr lang="en-US" dirty="0" smtClean="0"/>
              <a:t> transport (bi-cycle lanes, footpaths)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0427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 Advantage: Land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80419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4916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Negative side effects of transport systems</a:t>
            </a:r>
          </a:p>
          <a:p>
            <a:r>
              <a:rPr lang="en-US" dirty="0"/>
              <a:t>Such side effects give rise to various resource costs that can be expressed in monetary terms: </a:t>
            </a:r>
            <a:endParaRPr lang="en-US" dirty="0" smtClean="0"/>
          </a:p>
          <a:p>
            <a:pPr lvl="1"/>
            <a:r>
              <a:rPr lang="en-US" dirty="0" smtClean="0"/>
              <a:t>time </a:t>
            </a:r>
            <a:r>
              <a:rPr lang="en-US" dirty="0"/>
              <a:t>costs of </a:t>
            </a:r>
            <a:r>
              <a:rPr lang="en-US" dirty="0" smtClean="0"/>
              <a:t>delays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costs caused by air </a:t>
            </a:r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productivity </a:t>
            </a:r>
            <a:r>
              <a:rPr lang="en-US" dirty="0"/>
              <a:t>losses due to lives lost in traffic </a:t>
            </a:r>
            <a:r>
              <a:rPr lang="en-US" dirty="0" smtClean="0"/>
              <a:t>accidents</a:t>
            </a:r>
          </a:p>
          <a:p>
            <a:pPr lvl="1"/>
            <a:r>
              <a:rPr lang="en-US" dirty="0" smtClean="0"/>
              <a:t>abatement </a:t>
            </a:r>
            <a:r>
              <a:rPr lang="en-US" dirty="0"/>
              <a:t>costs due to climate impacts of transport </a:t>
            </a:r>
          </a:p>
        </p:txBody>
      </p:sp>
    </p:spTree>
    <p:extLst>
      <p:ext uri="{BB962C8B-B14F-4D97-AF65-F5344CB8AC3E}">
        <p14:creationId xmlns:p14="http://schemas.microsoft.com/office/powerpoint/2010/main" xmlns="" val="544676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 Advantage: Gasoline Equivalent per passenger km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417" y="1676400"/>
            <a:ext cx="854258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51685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 Advantage: Accidents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03" y="1676399"/>
            <a:ext cx="8282251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3827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Rail Advantage: CO</a:t>
            </a:r>
            <a:r>
              <a:rPr lang="en-US" baseline="-25000" dirty="0" smtClean="0"/>
              <a:t>2</a:t>
            </a:r>
            <a:r>
              <a:rPr lang="en-US" dirty="0" smtClean="0"/>
              <a:t> Emissions per passenger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1"/>
          <a:stretch/>
        </p:blipFill>
        <p:spPr>
          <a:xfrm>
            <a:off x="228600" y="1901370"/>
            <a:ext cx="8153400" cy="4440775"/>
          </a:xfrm>
        </p:spPr>
      </p:pic>
    </p:spTree>
    <p:extLst>
      <p:ext uri="{BB962C8B-B14F-4D97-AF65-F5344CB8AC3E}">
        <p14:creationId xmlns:p14="http://schemas.microsoft.com/office/powerpoint/2010/main" xmlns="" val="3400337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Benefits from Delhi Metro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15" r="32118"/>
          <a:stretch/>
        </p:blipFill>
        <p:spPr bwMode="auto">
          <a:xfrm>
            <a:off x="914400" y="2507343"/>
            <a:ext cx="6019800" cy="289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136" y="1959429"/>
            <a:ext cx="3028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Savings in </a:t>
            </a:r>
            <a:r>
              <a:rPr lang="en-US" sz="2400" dirty="0" err="1" smtClean="0"/>
              <a:t>Rs</a:t>
            </a:r>
            <a:r>
              <a:rPr lang="en-US" sz="2400" dirty="0" smtClean="0"/>
              <a:t> Million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10638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50860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Delhi Metro: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Investment </a:t>
            </a:r>
            <a:r>
              <a:rPr lang="en-US" sz="2800" dirty="0"/>
              <a:t>of Metro: </a:t>
            </a:r>
            <a:r>
              <a:rPr lang="en-US" sz="2800" dirty="0" err="1" smtClean="0"/>
              <a:t>Im</a:t>
            </a:r>
            <a:endParaRPr lang="en-US" sz="2800" dirty="0"/>
          </a:p>
          <a:p>
            <a:r>
              <a:rPr lang="en-US" sz="2800" dirty="0" smtClean="0"/>
              <a:t>Investment reduced due to Metro</a:t>
            </a:r>
          </a:p>
          <a:p>
            <a:pPr lvl="2"/>
            <a:r>
              <a:rPr lang="en-US" sz="2400" dirty="0" smtClean="0"/>
              <a:t>Private </a:t>
            </a:r>
            <a:r>
              <a:rPr lang="en-US" sz="2400" dirty="0"/>
              <a:t>buses: </a:t>
            </a:r>
            <a:r>
              <a:rPr lang="en-US" sz="2400" dirty="0" err="1"/>
              <a:t>Ibpri</a:t>
            </a:r>
            <a:endParaRPr lang="en-US" sz="2400" dirty="0"/>
          </a:p>
          <a:p>
            <a:pPr lvl="2"/>
            <a:r>
              <a:rPr lang="en-US" sz="2400" dirty="0"/>
              <a:t>Public buses: </a:t>
            </a:r>
            <a:r>
              <a:rPr lang="en-US" sz="2400" dirty="0" err="1"/>
              <a:t>Ibpub</a:t>
            </a:r>
            <a:endParaRPr lang="en-US" sz="2400" dirty="0"/>
          </a:p>
          <a:p>
            <a:pPr lvl="2"/>
            <a:r>
              <a:rPr lang="en-US" sz="2400" dirty="0"/>
              <a:t>Personal vehicles (cars and two-wheelers): </a:t>
            </a:r>
            <a:r>
              <a:rPr lang="en-US" sz="2400" dirty="0" err="1"/>
              <a:t>Ipv</a:t>
            </a:r>
            <a:endParaRPr lang="en-US" sz="2400" dirty="0"/>
          </a:p>
          <a:p>
            <a:pPr lvl="2"/>
            <a:r>
              <a:rPr lang="en-US" sz="2400" dirty="0"/>
              <a:t>Savings in Investment Cost of Road Infrastructure: </a:t>
            </a:r>
            <a:r>
              <a:rPr lang="en-US" sz="2400" dirty="0" err="1"/>
              <a:t>Iri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470243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Delhi </a:t>
            </a:r>
            <a:r>
              <a:rPr lang="en-US" dirty="0" smtClean="0"/>
              <a:t>Metro: </a:t>
            </a:r>
            <a:r>
              <a:rPr lang="en-US" dirty="0"/>
              <a:t>Operation and Maintenance (O&amp;M) Charges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 </a:t>
            </a:r>
            <a:r>
              <a:rPr lang="en-US" sz="2800" dirty="0"/>
              <a:t>&amp; M charges of Metro: Om</a:t>
            </a:r>
          </a:p>
          <a:p>
            <a:r>
              <a:rPr lang="en-US" sz="2800" dirty="0"/>
              <a:t>O &amp; M charges reduced due to Metro due to fewer vehicles on road </a:t>
            </a:r>
            <a:r>
              <a:rPr lang="en-US" sz="2800" dirty="0" smtClean="0"/>
              <a:t>and decongestion</a:t>
            </a:r>
            <a:endParaRPr lang="en-US" sz="2800" dirty="0"/>
          </a:p>
          <a:p>
            <a:pPr lvl="2"/>
            <a:r>
              <a:rPr lang="en-US" sz="2400" dirty="0"/>
              <a:t>Private buses: </a:t>
            </a:r>
            <a:r>
              <a:rPr lang="en-US" sz="2400" dirty="0" err="1"/>
              <a:t>Obpri</a:t>
            </a:r>
            <a:endParaRPr lang="en-US" sz="2400" dirty="0"/>
          </a:p>
          <a:p>
            <a:pPr lvl="2"/>
            <a:r>
              <a:rPr lang="en-US" sz="2400" dirty="0"/>
              <a:t>Public buses: </a:t>
            </a:r>
            <a:r>
              <a:rPr lang="en-US" sz="2400" dirty="0" err="1"/>
              <a:t>Obpub</a:t>
            </a:r>
            <a:endParaRPr lang="en-US" sz="2400" dirty="0"/>
          </a:p>
          <a:p>
            <a:pPr lvl="2"/>
            <a:r>
              <a:rPr lang="en-US" sz="2400" dirty="0"/>
              <a:t>Personal vehicles (cars and two-wheelers): </a:t>
            </a:r>
            <a:r>
              <a:rPr lang="en-US" sz="2400" dirty="0" err="1"/>
              <a:t>Opv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690111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Delhi Metro: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Revenue </a:t>
            </a:r>
            <a:r>
              <a:rPr lang="en-US" sz="2800" dirty="0"/>
              <a:t>of Metro: </a:t>
            </a:r>
            <a:r>
              <a:rPr lang="en-US" sz="2800" dirty="0" err="1"/>
              <a:t>Rm</a:t>
            </a:r>
            <a:endParaRPr lang="en-US" sz="2800" dirty="0"/>
          </a:p>
          <a:p>
            <a:r>
              <a:rPr lang="en-US" sz="2800" dirty="0"/>
              <a:t>Tax Revenue to Government: </a:t>
            </a:r>
            <a:r>
              <a:rPr lang="en-US" sz="2800" dirty="0" err="1"/>
              <a:t>Rt</a:t>
            </a:r>
            <a:endParaRPr lang="en-US" sz="2800" dirty="0"/>
          </a:p>
          <a:p>
            <a:r>
              <a:rPr lang="en-US" sz="2800" dirty="0"/>
              <a:t>Revenue loss due to Metro</a:t>
            </a:r>
          </a:p>
          <a:p>
            <a:pPr lvl="2"/>
            <a:r>
              <a:rPr lang="en-US" sz="2400" dirty="0"/>
              <a:t>Private buses: </a:t>
            </a:r>
            <a:r>
              <a:rPr lang="en-US" sz="2400" dirty="0" err="1"/>
              <a:t>Rbpri</a:t>
            </a:r>
            <a:endParaRPr lang="en-US" sz="2400" dirty="0"/>
          </a:p>
          <a:p>
            <a:pPr lvl="2"/>
            <a:r>
              <a:rPr lang="en-US" sz="2400" dirty="0"/>
              <a:t>Public buses: </a:t>
            </a:r>
            <a:r>
              <a:rPr lang="en-US" sz="2400" dirty="0" err="1"/>
              <a:t>Rbpubfit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914194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Delhi Metro: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Reduction </a:t>
            </a:r>
            <a:r>
              <a:rPr lang="en-US" sz="2800" dirty="0"/>
              <a:t>in pollution: </a:t>
            </a:r>
            <a:r>
              <a:rPr lang="en-US" sz="2800" dirty="0" err="1"/>
              <a:t>Bpp</a:t>
            </a:r>
            <a:endParaRPr lang="en-US" sz="2800" dirty="0"/>
          </a:p>
          <a:p>
            <a:pPr lvl="1"/>
            <a:r>
              <a:rPr lang="en-US" sz="2400" dirty="0"/>
              <a:t>Due to reduction in number of vehicles on road</a:t>
            </a:r>
          </a:p>
          <a:p>
            <a:pPr lvl="1"/>
            <a:r>
              <a:rPr lang="en-US" sz="2400" dirty="0"/>
              <a:t>Due to reduction in congestion on roads</a:t>
            </a:r>
          </a:p>
          <a:p>
            <a:r>
              <a:rPr lang="en-US" sz="2800" dirty="0"/>
              <a:t>Savings in travel time: </a:t>
            </a:r>
            <a:r>
              <a:rPr lang="en-US" sz="2800" dirty="0" err="1"/>
              <a:t>Bstt</a:t>
            </a:r>
            <a:endParaRPr lang="en-US" sz="2800" dirty="0"/>
          </a:p>
          <a:p>
            <a:pPr lvl="1"/>
            <a:r>
              <a:rPr lang="en-US" sz="2400" dirty="0"/>
              <a:t>Due to reduction on congestion on roads</a:t>
            </a:r>
          </a:p>
          <a:p>
            <a:pPr lvl="1"/>
            <a:r>
              <a:rPr lang="en-US" sz="2400" dirty="0"/>
              <a:t>Due to reduction in travel time for Metro passengers</a:t>
            </a:r>
          </a:p>
          <a:p>
            <a:r>
              <a:rPr lang="en-US" sz="2800" dirty="0"/>
              <a:t>Reduction in accidents: Bra</a:t>
            </a:r>
          </a:p>
        </p:txBody>
      </p:sp>
    </p:spTree>
    <p:extLst>
      <p:ext uri="{BB962C8B-B14F-4D97-AF65-F5344CB8AC3E}">
        <p14:creationId xmlns:p14="http://schemas.microsoft.com/office/powerpoint/2010/main" xmlns="" val="24528126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Taxes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Central VAT (</a:t>
            </a:r>
            <a:r>
              <a:rPr lang="en-US" sz="2800" dirty="0" err="1"/>
              <a:t>CenVAT</a:t>
            </a:r>
            <a:r>
              <a:rPr lang="en-US" sz="2800" dirty="0"/>
              <a:t>) and the Central Sales </a:t>
            </a:r>
            <a:r>
              <a:rPr lang="en-US" sz="2800" dirty="0" smtClean="0"/>
              <a:t>Tax </a:t>
            </a:r>
            <a:r>
              <a:rPr lang="en-US" sz="2800" dirty="0"/>
              <a:t>(</a:t>
            </a:r>
            <a:r>
              <a:rPr lang="en-US" sz="2800" dirty="0" smtClean="0"/>
              <a:t>CST) levied </a:t>
            </a:r>
            <a:r>
              <a:rPr lang="en-US" sz="2800" dirty="0"/>
              <a:t>by the Central </a:t>
            </a:r>
            <a:r>
              <a:rPr lang="en-US" sz="2800" dirty="0" smtClean="0"/>
              <a:t>Government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/>
              <a:t>Motor </a:t>
            </a:r>
            <a:r>
              <a:rPr lang="en-US" sz="2800" dirty="0"/>
              <a:t>vehicles tax, passengers and goods tax, </a:t>
            </a:r>
            <a:r>
              <a:rPr lang="en-US" sz="2800" dirty="0" smtClean="0"/>
              <a:t>State </a:t>
            </a:r>
            <a:r>
              <a:rPr lang="en-US" sz="2800" dirty="0"/>
              <a:t>VAT, entry tax, and toll taxes levied by the State </a:t>
            </a:r>
            <a:r>
              <a:rPr lang="en-US" sz="2800" dirty="0" smtClean="0"/>
              <a:t>governments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 err="1" smtClean="0"/>
              <a:t>Octroi</a:t>
            </a:r>
            <a:r>
              <a:rPr lang="en-US" sz="2800" dirty="0" smtClean="0"/>
              <a:t> </a:t>
            </a:r>
            <a:r>
              <a:rPr lang="en-US" sz="2800" dirty="0"/>
              <a:t>levied by the local bodies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1974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Costs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1" t="7851"/>
          <a:stretch/>
        </p:blipFill>
        <p:spPr bwMode="auto">
          <a:xfrm>
            <a:off x="457200" y="1306286"/>
            <a:ext cx="7895771" cy="538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234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Air </a:t>
            </a:r>
            <a:r>
              <a:rPr lang="en-US" sz="2800" dirty="0"/>
              <a:t>Pollution</a:t>
            </a:r>
            <a:endParaRPr lang="en-US" sz="2800" dirty="0" smtClean="0"/>
          </a:p>
          <a:p>
            <a:pPr lvl="1"/>
            <a:r>
              <a:rPr lang="en-US" sz="2400" dirty="0" smtClean="0"/>
              <a:t>Carbon Monoxide (CO): 70-90%  emissions</a:t>
            </a:r>
          </a:p>
          <a:p>
            <a:pPr lvl="1"/>
            <a:r>
              <a:rPr lang="en-US" sz="2400" dirty="0" smtClean="0"/>
              <a:t>Nitrogen Dioxide (NO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): 45-50% </a:t>
            </a:r>
            <a:r>
              <a:rPr lang="en-US" sz="2400" dirty="0"/>
              <a:t>emissions</a:t>
            </a:r>
            <a:endParaRPr lang="en-US" sz="2400" dirty="0" smtClean="0"/>
          </a:p>
          <a:p>
            <a:pPr lvl="1"/>
            <a:r>
              <a:rPr lang="en-US" sz="2400" dirty="0" smtClean="0"/>
              <a:t>Hydrocarbons and Volatile Organic Compounds(HC/VOC): 40-50% </a:t>
            </a:r>
            <a:r>
              <a:rPr lang="en-US" sz="2400" dirty="0"/>
              <a:t>emissions</a:t>
            </a:r>
            <a:endParaRPr lang="en-US" sz="2400" dirty="0" smtClean="0"/>
          </a:p>
          <a:p>
            <a:pPr lvl="1"/>
            <a:r>
              <a:rPr lang="en-US" sz="2400" dirty="0"/>
              <a:t>Carbon </a:t>
            </a:r>
            <a:r>
              <a:rPr lang="en-US" sz="2400" dirty="0" smtClean="0"/>
              <a:t>Dioxide </a:t>
            </a:r>
            <a:r>
              <a:rPr lang="en-US" sz="2400" dirty="0"/>
              <a:t>(</a:t>
            </a:r>
            <a:r>
              <a:rPr lang="en-US" sz="2400" dirty="0" smtClean="0"/>
              <a:t>CO</a:t>
            </a:r>
            <a:r>
              <a:rPr lang="en-US" sz="2400" baseline="-25000" dirty="0"/>
              <a:t>2</a:t>
            </a:r>
            <a:r>
              <a:rPr lang="en-US" sz="2400" dirty="0" smtClean="0"/>
              <a:t>): </a:t>
            </a:r>
            <a:r>
              <a:rPr lang="en-US" sz="2400" dirty="0"/>
              <a:t>70-90% </a:t>
            </a:r>
            <a:r>
              <a:rPr lang="en-US" sz="2400" dirty="0" smtClean="0"/>
              <a:t>emissions</a:t>
            </a:r>
          </a:p>
          <a:p>
            <a:r>
              <a:rPr lang="en-US" sz="2800" dirty="0" smtClean="0"/>
              <a:t>Water Pollution</a:t>
            </a:r>
          </a:p>
          <a:p>
            <a:pPr lvl="1"/>
            <a:r>
              <a:rPr lang="en-US" sz="2400" dirty="0" smtClean="0"/>
              <a:t>Air pollution fallouts</a:t>
            </a:r>
          </a:p>
          <a:p>
            <a:pPr lvl="1"/>
            <a:r>
              <a:rPr lang="en-US" sz="2400" dirty="0" smtClean="0"/>
              <a:t>Marine vessel discharges and spills</a:t>
            </a:r>
          </a:p>
          <a:p>
            <a:pPr lvl="1"/>
            <a:r>
              <a:rPr lang="en-US" sz="2400" dirty="0" smtClean="0"/>
              <a:t>Construction of infrastructure</a:t>
            </a:r>
          </a:p>
          <a:p>
            <a:r>
              <a:rPr lang="en-US" sz="2800" dirty="0" smtClean="0"/>
              <a:t>Noise pollution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3849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</a:t>
            </a:r>
            <a:r>
              <a:rPr lang="en-US" sz="2800" dirty="0" smtClean="0"/>
              <a:t>xternal </a:t>
            </a:r>
            <a:r>
              <a:rPr lang="en-US" sz="2800" dirty="0"/>
              <a:t>costs of transport are generally not borne by transport users and hence not taken into account when they make a transport decision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26881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3141</TotalTime>
  <Words>1763</Words>
  <Application>Microsoft Office PowerPoint</Application>
  <PresentationFormat>On-screen Show (4:3)</PresentationFormat>
  <Paragraphs>227</Paragraphs>
  <Slides>69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Clarity</vt:lpstr>
      <vt:lpstr>Social Cost of Transport Modes</vt:lpstr>
      <vt:lpstr>The Transport Sector</vt:lpstr>
      <vt:lpstr>The Transport Sector</vt:lpstr>
      <vt:lpstr>Costs of Building Transport Systems</vt:lpstr>
      <vt:lpstr>Slide 5</vt:lpstr>
      <vt:lpstr>External Costs</vt:lpstr>
      <vt:lpstr>External Costs</vt:lpstr>
      <vt:lpstr>External Costs</vt:lpstr>
      <vt:lpstr>External Costs</vt:lpstr>
      <vt:lpstr>Internalization</vt:lpstr>
      <vt:lpstr>Policy Instruments for Internalizing External Costs</vt:lpstr>
      <vt:lpstr>Private (or internal costs)</vt:lpstr>
      <vt:lpstr>Government Expenditure</vt:lpstr>
      <vt:lpstr>Indian Railways: Subsidies</vt:lpstr>
      <vt:lpstr>Government Expenditure</vt:lpstr>
      <vt:lpstr>Social Costs</vt:lpstr>
      <vt:lpstr>External Cost Estimates in EU</vt:lpstr>
      <vt:lpstr>External Cost Estimates in EU</vt:lpstr>
      <vt:lpstr>Slide 19</vt:lpstr>
      <vt:lpstr>Slide 20</vt:lpstr>
      <vt:lpstr>Slide 21</vt:lpstr>
      <vt:lpstr>Slide 22</vt:lpstr>
      <vt:lpstr>External Cost Estimates in Japan</vt:lpstr>
      <vt:lpstr>External Costs Estimates in India</vt:lpstr>
      <vt:lpstr>Social Cost of Accidents</vt:lpstr>
      <vt:lpstr>Social Cost of Accidents</vt:lpstr>
      <vt:lpstr>Social Cost of Accidents</vt:lpstr>
      <vt:lpstr>Social Cost of Accidents</vt:lpstr>
      <vt:lpstr>Road Accidents in India</vt:lpstr>
      <vt:lpstr>Number of Persons Killed per Lakh Population</vt:lpstr>
      <vt:lpstr>Number of Road Accidents per Ten Thousand Vehicles</vt:lpstr>
      <vt:lpstr>Road Accidents in India</vt:lpstr>
      <vt:lpstr>TCS Study</vt:lpstr>
      <vt:lpstr>Slide 34</vt:lpstr>
      <vt:lpstr>TCS Study</vt:lpstr>
      <vt:lpstr>TCS Study</vt:lpstr>
      <vt:lpstr>TCS Study</vt:lpstr>
      <vt:lpstr>Social Cost of Road Accidents</vt:lpstr>
      <vt:lpstr>Social Cost of Road Accidents</vt:lpstr>
      <vt:lpstr>Rail Accidents in India</vt:lpstr>
      <vt:lpstr>Social Cost of Accidents (Road and Rail)</vt:lpstr>
      <vt:lpstr>Air Pollution</vt:lpstr>
      <vt:lpstr>Slide 43</vt:lpstr>
      <vt:lpstr>Air Pollution</vt:lpstr>
      <vt:lpstr>Air Pollution</vt:lpstr>
      <vt:lpstr>Air Pollution</vt:lpstr>
      <vt:lpstr>Air Pollution</vt:lpstr>
      <vt:lpstr>Air Pollution</vt:lpstr>
      <vt:lpstr>Air Pollution</vt:lpstr>
      <vt:lpstr>Air Pollution</vt:lpstr>
      <vt:lpstr>External Costs of Passenger Transport in 2000-01 (Rs/PKM) </vt:lpstr>
      <vt:lpstr>External Costs of Freight Transport in 2000-01 (Rs/NTKM) </vt:lpstr>
      <vt:lpstr>Social Costs of Passenger Transport (Rs/PKM) </vt:lpstr>
      <vt:lpstr>Social Costs of Freight Transport (Rs/NTKM) </vt:lpstr>
      <vt:lpstr>Social Costs</vt:lpstr>
      <vt:lpstr>Health Damage Costs in Delhi</vt:lpstr>
      <vt:lpstr>Total marginal external costs of urban transport – Delhi (Rs./VKM). </vt:lpstr>
      <vt:lpstr>Policy Implications</vt:lpstr>
      <vt:lpstr>Rail Advantage: Land Requirement</vt:lpstr>
      <vt:lpstr>Rail Advantage: Gasoline Equivalent per passenger km</vt:lpstr>
      <vt:lpstr>Rail Advantage: Accidents</vt:lpstr>
      <vt:lpstr>Rail Advantage: CO2 Emissions per passenger</vt:lpstr>
      <vt:lpstr>Economic Benefits from Delhi Metro</vt:lpstr>
      <vt:lpstr>Thank You</vt:lpstr>
      <vt:lpstr>Delhi Metro: Investment</vt:lpstr>
      <vt:lpstr>Delhi Metro: Operation and Maintenance (O&amp;M) Charges</vt:lpstr>
      <vt:lpstr>Delhi Metro: Revenue</vt:lpstr>
      <vt:lpstr>Delhi Metro: Benefits</vt:lpstr>
      <vt:lpstr>Road Taxes in India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Cost of Transport Modes</dc:title>
  <dc:creator>Dr. Rachna Gangwar</dc:creator>
  <cp:lastModifiedBy>Print1</cp:lastModifiedBy>
  <cp:revision>103</cp:revision>
  <cp:lastPrinted>2014-09-17T12:49:12Z</cp:lastPrinted>
  <dcterms:created xsi:type="dcterms:W3CDTF">2014-09-07T12:28:00Z</dcterms:created>
  <dcterms:modified xsi:type="dcterms:W3CDTF">2014-09-18T18:28:30Z</dcterms:modified>
</cp:coreProperties>
</file>